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theme/themeOverride2.xml" ContentType="application/vnd.openxmlformats-officedocument.themeOverride+xml"/>
  <Override PartName="/ppt/charts/chart5.xml" ContentType="application/vnd.openxmlformats-officedocument.drawingml.chart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5" r:id="rId2"/>
    <p:sldId id="266" r:id="rId3"/>
    <p:sldId id="257" r:id="rId4"/>
    <p:sldId id="261" r:id="rId5"/>
    <p:sldId id="262" r:id="rId6"/>
    <p:sldId id="263" r:id="rId7"/>
    <p:sldId id="260" r:id="rId8"/>
    <p:sldId id="259" r:id="rId9"/>
    <p:sldId id="264" r:id="rId10"/>
    <p:sldId id="268" r:id="rId11"/>
    <p:sldId id="267" r:id="rId12"/>
    <p:sldId id="269" r:id="rId13"/>
    <p:sldId id="270" r:id="rId1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1B2C9ABB-6A59-4D1D-9AE3-D3C92EA5263B}">
          <p14:sldIdLst>
            <p14:sldId id="265"/>
            <p14:sldId id="266"/>
            <p14:sldId id="257"/>
            <p14:sldId id="261"/>
            <p14:sldId id="262"/>
            <p14:sldId id="263"/>
            <p14:sldId id="260"/>
            <p14:sldId id="259"/>
            <p14:sldId id="264"/>
            <p14:sldId id="268"/>
            <p14:sldId id="267"/>
            <p14:sldId id="269"/>
            <p14:sldId id="27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386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1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.xlsx"/><Relationship Id="rId1" Type="http://schemas.openxmlformats.org/officeDocument/2006/relationships/themeOverride" Target="../theme/themeOverride2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5.xlsx"/><Relationship Id="rId1" Type="http://schemas.openxmlformats.org/officeDocument/2006/relationships/themeOverride" Target="../theme/themeOverrid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5.2945248881811485E-2"/>
          <c:y val="2.7721647153656354E-2"/>
          <c:w val="0.73405077169982269"/>
          <c:h val="0.72233448347046503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Вымышленный персонаж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</c:spPr>
          </c:dPt>
          <c:dLbls>
            <c:dLbl>
              <c:idx val="0"/>
              <c:layout>
                <c:manualLayout>
                  <c:x val="4.6296296296296294E-3"/>
                  <c:y val="0.3347517730496453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400"/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Лист1!$A$2</c:f>
              <c:strCache>
                <c:ptCount val="1"/>
                <c:pt idx="0">
                  <c:v>Кто такая Баба-Яга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Ведьма, колдунья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</c:spPr>
          <c:invertIfNegative val="0"/>
          <c:dLbls>
            <c:dLbl>
              <c:idx val="0"/>
              <c:layout>
                <c:manualLayout>
                  <c:x val="4.6296296296296294E-3"/>
                  <c:y val="0.1191489361702127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400"/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</c:dLbls>
          <c:cat>
            <c:strRef>
              <c:f>Лист1!$A$2</c:f>
              <c:strCache>
                <c:ptCount val="1"/>
                <c:pt idx="0">
                  <c:v>Кто такая Баба-Яга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Пожилая женщина</c:v>
                </c:pt>
              </c:strCache>
            </c:strRef>
          </c:tx>
          <c:invertIfNegative val="0"/>
          <c:dLbls>
            <c:txPr>
              <a:bodyPr/>
              <a:lstStyle/>
              <a:p>
                <a:pPr>
                  <a:defRPr sz="1400"/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Лист1!$A$2</c:f>
              <c:strCache>
                <c:ptCount val="1"/>
                <c:pt idx="0">
                  <c:v>Кто такая Баба-Яга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Злая сварливая старуха</c:v>
                </c:pt>
              </c:strCache>
            </c:strRef>
          </c:tx>
          <c:spPr>
            <a:solidFill>
              <a:schemeClr val="accent4">
                <a:lumMod val="75000"/>
              </a:schemeClr>
            </a:solidFill>
          </c:spPr>
          <c:invertIfNegative val="0"/>
          <c:dLbls>
            <c:dLbl>
              <c:idx val="0"/>
              <c:layout>
                <c:manualLayout>
                  <c:x val="0"/>
                  <c:y val="6.524822695035460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400"/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Лист1!$A$2</c:f>
              <c:strCache>
                <c:ptCount val="1"/>
                <c:pt idx="0">
                  <c:v>Кто такая Баба-Яга</c:v>
                </c:pt>
              </c:strCache>
            </c:strRef>
          </c:cat>
          <c:val>
            <c:numRef>
              <c:f>Лист1!$E$2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55288704"/>
        <c:axId val="155290240"/>
        <c:axId val="0"/>
      </c:bar3DChart>
      <c:catAx>
        <c:axId val="155288704"/>
        <c:scaling>
          <c:orientation val="minMax"/>
        </c:scaling>
        <c:delete val="1"/>
        <c:axPos val="b"/>
        <c:majorTickMark val="out"/>
        <c:minorTickMark val="none"/>
        <c:tickLblPos val="nextTo"/>
        <c:crossAx val="155290240"/>
        <c:crosses val="autoZero"/>
        <c:auto val="1"/>
        <c:lblAlgn val="ctr"/>
        <c:lblOffset val="100"/>
        <c:noMultiLvlLbl val="0"/>
      </c:catAx>
      <c:valAx>
        <c:axId val="15529024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5528870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28695653147780431"/>
          <c:y val="0.76924887198088998"/>
          <c:w val="0.4360952358553431"/>
          <c:h val="0.18060337963372555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6.9440283248655185E-2"/>
          <c:y val="1.6064135494066167E-2"/>
          <c:w val="0.72931037353533468"/>
          <c:h val="0.76058754665733663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Злая, сердитая, плохая</c:v>
                </c:pt>
              </c:strCache>
            </c:strRef>
          </c:tx>
          <c:spPr>
            <a:solidFill>
              <a:schemeClr val="tx2">
                <a:lumMod val="50000"/>
              </a:schemeClr>
            </a:solidFill>
          </c:spPr>
          <c:invertIfNegative val="0"/>
          <c:dLbls>
            <c:dLbl>
              <c:idx val="0"/>
              <c:layout>
                <c:manualLayout>
                  <c:x val="2.3148148148148147E-2"/>
                  <c:y val="0.285714285714285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Лист1!$A$2</c:f>
              <c:numCache>
                <c:formatCode>General</c:formatCode>
                <c:ptCount val="1"/>
              </c:numCache>
            </c:numRef>
          </c:cat>
          <c:val>
            <c:numRef>
              <c:f>Лист1!$B$2</c:f>
              <c:numCache>
                <c:formatCode>General</c:formatCode>
                <c:ptCount val="1"/>
                <c:pt idx="0">
                  <c:v>21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Весёлая, шутливая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</c:spPr>
          <c:invertIfNegative val="0"/>
          <c:dLbls>
            <c:dLbl>
              <c:idx val="0"/>
              <c:layout>
                <c:manualLayout>
                  <c:x val="1.8518518518518517E-2"/>
                  <c:y val="-3.96825396825396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Лист1!$A$2</c:f>
              <c:numCache>
                <c:formatCode>General</c:formatCode>
                <c:ptCount val="1"/>
              </c:numCache>
            </c:numRef>
          </c:cat>
          <c:val>
            <c:numRef>
              <c:f>Лист1!$C$2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Другой вариант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</c:spPr>
          <c:invertIfNegative val="0"/>
          <c:dLbls>
            <c:dLbl>
              <c:idx val="0"/>
              <c:layout>
                <c:manualLayout>
                  <c:x val="2.3148148148148147E-2"/>
                  <c:y val="3.96825396825396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Лист1!$A$2</c:f>
              <c:numCache>
                <c:formatCode>General</c:formatCode>
                <c:ptCount val="1"/>
              </c:numCache>
            </c:numRef>
          </c:cat>
          <c:val>
            <c:numRef>
              <c:f>Лист1!$D$2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155579904"/>
        <c:axId val="155581440"/>
        <c:axId val="0"/>
      </c:bar3DChart>
      <c:catAx>
        <c:axId val="1555799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55581440"/>
        <c:crosses val="autoZero"/>
        <c:auto val="1"/>
        <c:lblAlgn val="ctr"/>
        <c:lblOffset val="100"/>
        <c:noMultiLvlLbl val="0"/>
      </c:catAx>
      <c:valAx>
        <c:axId val="15558144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5557990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25751953484313789"/>
          <c:y val="0.80239591952469613"/>
          <c:w val="0.42311981233043089"/>
          <c:h val="0.14280316283265376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3200">
                <a:solidFill>
                  <a:schemeClr val="tx1"/>
                </a:solidFill>
                <a:latin typeface="+mn-lt"/>
              </a:defRPr>
            </a:pPr>
            <a:r>
              <a:rPr lang="ru-RU" sz="3200" baseline="0" dirty="0">
                <a:solidFill>
                  <a:schemeClr val="tx1"/>
                </a:solidFill>
                <a:latin typeface="Monotype Corsiva" pitchFamily="66" charset="0"/>
              </a:rPr>
              <a:t>Знаете ли Вы, почему у Бабы-Яги такой необычный вид и образ?</a:t>
            </a:r>
          </a:p>
        </c:rich>
      </c:tx>
      <c:layout/>
      <c:overlay val="0"/>
    </c:title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Знаете ли Вы, почему у Бабы-Яги такой необычный вид и образ?</c:v>
                </c:pt>
              </c:strCache>
            </c:strRef>
          </c:tx>
          <c:dLbls>
            <c:dLbl>
              <c:idx val="0"/>
              <c:layout>
                <c:manualLayout>
                  <c:x val="-0.16481038043760513"/>
                  <c:y val="-0.147946059815148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0.12151815497948601"/>
                  <c:y val="4.704624212476233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600">
                    <a:solidFill>
                      <a:schemeClr val="bg1">
                        <a:lumMod val="65000"/>
                        <a:lumOff val="35000"/>
                      </a:schemeClr>
                    </a:solidFill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Лист1!$A$2:$A$3</c:f>
              <c:strCache>
                <c:ptCount val="2"/>
                <c:pt idx="0">
                  <c:v>Да</c:v>
                </c:pt>
                <c:pt idx="1">
                  <c:v>Нет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15</c:v>
                </c:pt>
                <c:pt idx="1">
                  <c:v>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r"/>
      <c:layout>
        <c:manualLayout>
          <c:xMode val="edge"/>
          <c:yMode val="edge"/>
          <c:x val="0.76760545124615787"/>
          <c:y val="0.84885203727363623"/>
          <c:w val="9.423860311817206E-2"/>
          <c:h val="7.9731765914898348E-2"/>
        </c:manualLayout>
      </c:layout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  <c:txPr>
        <a:bodyPr/>
        <a:lstStyle/>
        <a:p>
          <a:pPr>
            <a:defRPr sz="3200" baseline="0">
              <a:latin typeface="Monotype Corsiva" pitchFamily="66" charset="0"/>
            </a:defRPr>
          </a:pPr>
          <a:endParaRPr lang="ru-RU"/>
        </a:p>
      </c:txPr>
    </c:title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6.1970176714371807E-2"/>
          <c:y val="0.33137239493714787"/>
          <c:w val="0.61486041775394595"/>
          <c:h val="0.66862753646219342"/>
        </c:manualLayout>
      </c:layout>
      <c:pie3D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Баба-Яга - положительный или отрицательный герой?</c:v>
                </c:pt>
              </c:strCache>
            </c:strRef>
          </c:tx>
          <c:dPt>
            <c:idx val="0"/>
            <c:bubble3D val="0"/>
            <c:spPr>
              <a:solidFill>
                <a:srgbClr val="D092A7">
                  <a:lumMod val="75000"/>
                </a:srgbClr>
              </a:solidFill>
            </c:spPr>
          </c:dPt>
          <c:dPt>
            <c:idx val="1"/>
            <c:bubble3D val="0"/>
            <c:spPr>
              <a:solidFill>
                <a:srgbClr val="E7BC29">
                  <a:lumMod val="75000"/>
                </a:srgbClr>
              </a:solidFill>
            </c:spPr>
          </c:dPt>
          <c:dLbls>
            <c:dLbl>
              <c:idx val="1"/>
              <c:layout>
                <c:manualLayout>
                  <c:x val="-2.5076969562304523E-2"/>
                  <c:y val="-0.1970496597424476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400">
                    <a:solidFill>
                      <a:schemeClr val="bg1">
                        <a:lumMod val="65000"/>
                        <a:lumOff val="35000"/>
                      </a:schemeClr>
                    </a:solidFill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Лист1!$A$2:$A$3</c:f>
              <c:strCache>
                <c:ptCount val="2"/>
                <c:pt idx="0">
                  <c:v>Положительый герой</c:v>
                </c:pt>
                <c:pt idx="1">
                  <c:v>Отрицательный герой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1</c:v>
                </c:pt>
                <c:pt idx="1">
                  <c:v>21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r"/>
      <c:layout>
        <c:manualLayout>
          <c:xMode val="edge"/>
          <c:yMode val="edge"/>
          <c:x val="0.58841946854389915"/>
          <c:y val="0.81678085903734277"/>
          <c:w val="0.29667326526008897"/>
          <c:h val="7.7787088697461801E-2"/>
        </c:manualLayout>
      </c:layout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Да</c:v>
                </c:pt>
              </c:strCache>
            </c:strRef>
          </c:tx>
          <c:spPr>
            <a:gradFill flip="none" rotWithShape="1">
              <a:gsLst>
                <a:gs pos="0">
                  <a:srgbClr val="F3A447">
                    <a:shade val="30000"/>
                    <a:satMod val="115000"/>
                  </a:srgbClr>
                </a:gs>
                <a:gs pos="50000">
                  <a:srgbClr val="F3A447">
                    <a:shade val="67500"/>
                    <a:satMod val="115000"/>
                  </a:srgbClr>
                </a:gs>
                <a:gs pos="100000">
                  <a:srgbClr val="F3A447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scene3d>
              <a:camera prst="orthographicFront"/>
              <a:lightRig rig="threePt" dir="t"/>
            </a:scene3d>
            <a:sp3d prstMaterial="metal"/>
          </c:spPr>
          <c:invertIfNegative val="0"/>
          <c:dLbls>
            <c:dLbl>
              <c:idx val="0"/>
              <c:layout>
                <c:manualLayout>
                  <c:x val="2.3148148148148147E-3"/>
                  <c:y val="0.3690476190476190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400"/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Лист1!$A$2:$A$3</c:f>
              <c:numCache>
                <c:formatCode>General</c:formatCode>
                <c:ptCount val="2"/>
              </c:numCache>
            </c:num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14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Нет</c:v>
                </c:pt>
              </c:strCache>
            </c:strRef>
          </c:tx>
          <c:spPr>
            <a:gradFill flip="none" rotWithShape="1">
              <a:gsLst>
                <a:gs pos="0">
                  <a:srgbClr val="809EC2">
                    <a:lumMod val="75000"/>
                    <a:shade val="30000"/>
                    <a:satMod val="115000"/>
                  </a:srgbClr>
                </a:gs>
                <a:gs pos="50000">
                  <a:srgbClr val="809EC2">
                    <a:lumMod val="75000"/>
                    <a:shade val="67500"/>
                    <a:satMod val="115000"/>
                  </a:srgbClr>
                </a:gs>
                <a:gs pos="100000">
                  <a:srgbClr val="809EC2">
                    <a:lumMod val="75000"/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</c:spPr>
          <c:invertIfNegative val="0"/>
          <c:dPt>
            <c:idx val="0"/>
            <c:invertIfNegative val="0"/>
            <c:bubble3D val="0"/>
          </c:dPt>
          <c:dLbls>
            <c:dLbl>
              <c:idx val="0"/>
              <c:layout>
                <c:manualLayout>
                  <c:x val="0"/>
                  <c:y val="0.1944444444444444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400"/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Лист1!$A$2:$A$3</c:f>
              <c:numCache>
                <c:formatCode>General</c:formatCode>
                <c:ptCount val="2"/>
              </c:numCache>
            </c:numRef>
          </c:cat>
          <c:val>
            <c:numRef>
              <c:f>Лист1!$C$2:$C$3</c:f>
              <c:numCache>
                <c:formatCode>General</c:formatCode>
                <c:ptCount val="2"/>
                <c:pt idx="0">
                  <c:v>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60866304"/>
        <c:axId val="160867840"/>
        <c:axId val="0"/>
      </c:bar3DChart>
      <c:catAx>
        <c:axId val="1608663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60867840"/>
        <c:crosses val="autoZero"/>
        <c:auto val="1"/>
        <c:lblAlgn val="ctr"/>
        <c:lblOffset val="100"/>
        <c:noMultiLvlLbl val="0"/>
      </c:catAx>
      <c:valAx>
        <c:axId val="160867840"/>
        <c:scaling>
          <c:orientation val="minMax"/>
        </c:scaling>
        <c:delete val="0"/>
        <c:axPos val="l"/>
        <c:majorGridlines>
          <c:spPr>
            <a:ln>
              <a:solidFill>
                <a:srgbClr val="444D26"/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crossAx val="16086630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2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B3D0E5-816A-4DE7-86C6-1E88F3D77A22}" type="doc">
      <dgm:prSet loTypeId="urn:microsoft.com/office/officeart/2008/layout/TitlePictureLineup" loCatId="picture" qsTypeId="urn:microsoft.com/office/officeart/2005/8/quickstyle/3d2" qsCatId="3D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771D0DB0-664C-4604-8923-5AF0B2D11139}">
      <dgm:prSet phldrT="[Текст]" custT="1"/>
      <dgm:spPr/>
      <dgm:t>
        <a:bodyPr/>
        <a:lstStyle/>
        <a:p>
          <a:r>
            <a:rPr lang="ru-RU" sz="2400" dirty="0" smtClean="0"/>
            <a:t>Яга-дарительница</a:t>
          </a:r>
          <a:endParaRPr lang="ru-RU" sz="2400" dirty="0"/>
        </a:p>
      </dgm:t>
    </dgm:pt>
    <dgm:pt modelId="{3654F435-DE1C-4469-80C3-925D05269F38}" type="parTrans" cxnId="{28452988-E017-4583-A061-265842A8DD0B}">
      <dgm:prSet/>
      <dgm:spPr/>
      <dgm:t>
        <a:bodyPr/>
        <a:lstStyle/>
        <a:p>
          <a:endParaRPr lang="ru-RU"/>
        </a:p>
      </dgm:t>
    </dgm:pt>
    <dgm:pt modelId="{CA21CF13-C896-46E1-9E4E-6127F0D1427A}" type="sibTrans" cxnId="{28452988-E017-4583-A061-265842A8DD0B}">
      <dgm:prSet/>
      <dgm:spPr/>
      <dgm:t>
        <a:bodyPr/>
        <a:lstStyle/>
        <a:p>
          <a:endParaRPr lang="ru-RU"/>
        </a:p>
      </dgm:t>
    </dgm:pt>
    <dgm:pt modelId="{A3037DFC-0664-4EC0-AF9B-DF2238147D22}">
      <dgm:prSet phldrT="[Текст]" custT="1"/>
      <dgm:spPr/>
      <dgm:t>
        <a:bodyPr/>
        <a:lstStyle/>
        <a:p>
          <a:r>
            <a:rPr lang="ru-RU" sz="1400" dirty="0" smtClean="0">
              <a:solidFill>
                <a:schemeClr val="bg1"/>
              </a:solidFill>
            </a:rPr>
            <a:t>Приветливо встречает героя (героиню), вкусно угощает, парит в баньке, даёт полезные советы, вручает коня или богатые дары, (например, волшебный клубок, ведущий к чудесной цели)</a:t>
          </a:r>
        </a:p>
        <a:p>
          <a:endParaRPr lang="ru-RU" sz="1400" dirty="0"/>
        </a:p>
      </dgm:t>
    </dgm:pt>
    <dgm:pt modelId="{2C27EAB0-CE69-4B9C-99E2-6D9CCFA63885}" type="parTrans" cxnId="{ED88F2A7-6F5E-44E2-B060-A936B7CACAD0}">
      <dgm:prSet/>
      <dgm:spPr/>
      <dgm:t>
        <a:bodyPr/>
        <a:lstStyle/>
        <a:p>
          <a:endParaRPr lang="ru-RU"/>
        </a:p>
      </dgm:t>
    </dgm:pt>
    <dgm:pt modelId="{CBE1D58A-6C6B-4704-89DA-0884FD03BCF8}" type="sibTrans" cxnId="{ED88F2A7-6F5E-44E2-B060-A936B7CACAD0}">
      <dgm:prSet/>
      <dgm:spPr/>
      <dgm:t>
        <a:bodyPr/>
        <a:lstStyle/>
        <a:p>
          <a:endParaRPr lang="ru-RU"/>
        </a:p>
      </dgm:t>
    </dgm:pt>
    <dgm:pt modelId="{2D2F961B-2BD6-497A-950D-D5DE1677E16F}">
      <dgm:prSet phldrT="[Текст]" custT="1"/>
      <dgm:spPr/>
      <dgm:t>
        <a:bodyPr/>
        <a:lstStyle/>
        <a:p>
          <a:r>
            <a:rPr lang="ru-RU" sz="2400" dirty="0" smtClean="0"/>
            <a:t>Яга-</a:t>
          </a:r>
          <a:r>
            <a:rPr lang="ru-RU" sz="2400" dirty="0" err="1" smtClean="0"/>
            <a:t>богатырша</a:t>
          </a:r>
          <a:endParaRPr lang="ru-RU" sz="2400" dirty="0"/>
        </a:p>
      </dgm:t>
    </dgm:pt>
    <dgm:pt modelId="{A99BAD83-7B17-4403-A869-8B5B563710CB}" type="parTrans" cxnId="{2D8D18F6-BE6B-4A1D-9D79-CF01F0823FB2}">
      <dgm:prSet/>
      <dgm:spPr/>
      <dgm:t>
        <a:bodyPr/>
        <a:lstStyle/>
        <a:p>
          <a:endParaRPr lang="ru-RU"/>
        </a:p>
      </dgm:t>
    </dgm:pt>
    <dgm:pt modelId="{AF53BB2A-0C69-4FDF-83E3-F4E271140402}" type="sibTrans" cxnId="{2D8D18F6-BE6B-4A1D-9D79-CF01F0823FB2}">
      <dgm:prSet/>
      <dgm:spPr/>
      <dgm:t>
        <a:bodyPr/>
        <a:lstStyle/>
        <a:p>
          <a:endParaRPr lang="ru-RU"/>
        </a:p>
      </dgm:t>
    </dgm:pt>
    <dgm:pt modelId="{FB26BD91-3B64-410D-B5B0-277A28A4AB5C}">
      <dgm:prSet phldrT="[Текст]" custT="1"/>
      <dgm:spPr/>
      <dgm:t>
        <a:bodyPr/>
        <a:lstStyle/>
        <a:p>
          <a:r>
            <a:rPr lang="ru-RU" sz="1400" dirty="0" smtClean="0">
              <a:solidFill>
                <a:schemeClr val="bg1"/>
              </a:solidFill>
            </a:rPr>
            <a:t>Обладает мечом— </a:t>
          </a:r>
          <a:r>
            <a:rPr lang="ru-RU" sz="1400" dirty="0" err="1" smtClean="0">
              <a:solidFill>
                <a:schemeClr val="bg1"/>
              </a:solidFill>
            </a:rPr>
            <a:t>кладенцом</a:t>
          </a:r>
          <a:r>
            <a:rPr lang="ru-RU" sz="1400" dirty="0" smtClean="0">
              <a:solidFill>
                <a:schemeClr val="bg1"/>
              </a:solidFill>
            </a:rPr>
            <a:t> и на равных бьётся с богатырями.</a:t>
          </a:r>
          <a:endParaRPr lang="ru-RU" sz="1400" dirty="0">
            <a:solidFill>
              <a:schemeClr val="bg1"/>
            </a:solidFill>
          </a:endParaRPr>
        </a:p>
      </dgm:t>
    </dgm:pt>
    <dgm:pt modelId="{CE55D17A-C62C-4A31-9837-221E301BCDF6}" type="parTrans" cxnId="{05A37CE5-F87B-4675-ADFF-0FC7C6CA4052}">
      <dgm:prSet/>
      <dgm:spPr/>
      <dgm:t>
        <a:bodyPr/>
        <a:lstStyle/>
        <a:p>
          <a:endParaRPr lang="ru-RU"/>
        </a:p>
      </dgm:t>
    </dgm:pt>
    <dgm:pt modelId="{1F65BDE3-9F83-41DB-8C47-9647538F934F}" type="sibTrans" cxnId="{05A37CE5-F87B-4675-ADFF-0FC7C6CA4052}">
      <dgm:prSet/>
      <dgm:spPr/>
      <dgm:t>
        <a:bodyPr/>
        <a:lstStyle/>
        <a:p>
          <a:endParaRPr lang="ru-RU"/>
        </a:p>
      </dgm:t>
    </dgm:pt>
    <dgm:pt modelId="{A7D55E9F-5D6E-49D7-919C-E0EC1981916D}">
      <dgm:prSet phldrT="[Текст]" custT="1"/>
      <dgm:spPr/>
      <dgm:t>
        <a:bodyPr/>
        <a:lstStyle/>
        <a:p>
          <a:r>
            <a:rPr lang="ru-RU" sz="2400" dirty="0" smtClean="0"/>
            <a:t>Яга-похитительница</a:t>
          </a:r>
          <a:endParaRPr lang="ru-RU" sz="2400" dirty="0"/>
        </a:p>
      </dgm:t>
    </dgm:pt>
    <dgm:pt modelId="{F9C335C5-5854-49B5-A717-68B3D044A097}" type="parTrans" cxnId="{7C6AD343-A64F-4361-B24E-10AD62F3801C}">
      <dgm:prSet/>
      <dgm:spPr/>
      <dgm:t>
        <a:bodyPr/>
        <a:lstStyle/>
        <a:p>
          <a:endParaRPr lang="ru-RU"/>
        </a:p>
      </dgm:t>
    </dgm:pt>
    <dgm:pt modelId="{DDA439DE-21DC-4441-9D8F-8AC5DCDD0B11}" type="sibTrans" cxnId="{7C6AD343-A64F-4361-B24E-10AD62F3801C}">
      <dgm:prSet/>
      <dgm:spPr/>
      <dgm:t>
        <a:bodyPr/>
        <a:lstStyle/>
        <a:p>
          <a:endParaRPr lang="ru-RU"/>
        </a:p>
      </dgm:t>
    </dgm:pt>
    <dgm:pt modelId="{F878D454-840A-4296-96B0-80DFB3AB4BCF}">
      <dgm:prSet phldrT="[Текст]" custT="1"/>
      <dgm:spPr/>
      <dgm:t>
        <a:bodyPr/>
        <a:lstStyle/>
        <a:p>
          <a:r>
            <a:rPr lang="ru-RU" sz="1400" b="0" dirty="0" smtClean="0">
              <a:solidFill>
                <a:schemeClr val="bg1"/>
              </a:solidFill>
              <a:latin typeface="+mn-lt"/>
              <a:cs typeface="Times New Roman" pitchFamily="18" charset="0"/>
            </a:rPr>
            <a:t>Крадёт детей, унося в свою избушку на курьих ножках, или в чистое поле, или под землю. Из этой диковинной избы дети, да и взрослые, спасаются, перехитрив Ягу.</a:t>
          </a:r>
          <a:endParaRPr lang="ru-RU" sz="1400" b="0" dirty="0">
            <a:solidFill>
              <a:schemeClr val="bg1"/>
            </a:solidFill>
            <a:latin typeface="+mn-lt"/>
          </a:endParaRPr>
        </a:p>
      </dgm:t>
    </dgm:pt>
    <dgm:pt modelId="{BD093C7D-4946-4EE0-95C1-08B42F0C90EC}" type="parTrans" cxnId="{3BA942EE-A1C6-4B84-AA02-96DD2DACF918}">
      <dgm:prSet/>
      <dgm:spPr/>
      <dgm:t>
        <a:bodyPr/>
        <a:lstStyle/>
        <a:p>
          <a:endParaRPr lang="ru-RU"/>
        </a:p>
      </dgm:t>
    </dgm:pt>
    <dgm:pt modelId="{2D365FCE-ED18-439D-B6FF-49073BA82DFC}" type="sibTrans" cxnId="{3BA942EE-A1C6-4B84-AA02-96DD2DACF918}">
      <dgm:prSet/>
      <dgm:spPr/>
      <dgm:t>
        <a:bodyPr/>
        <a:lstStyle/>
        <a:p>
          <a:endParaRPr lang="ru-RU"/>
        </a:p>
      </dgm:t>
    </dgm:pt>
    <dgm:pt modelId="{C109AF4A-806E-4D6F-B075-530AA52B492E}" type="pres">
      <dgm:prSet presAssocID="{6CB3D0E5-816A-4DE7-86C6-1E88F3D77A22}" presName="Name0" presStyleCnt="0">
        <dgm:presLayoutVars>
          <dgm:dir/>
        </dgm:presLayoutVars>
      </dgm:prSet>
      <dgm:spPr/>
      <dgm:t>
        <a:bodyPr/>
        <a:lstStyle/>
        <a:p>
          <a:endParaRPr lang="ru-RU"/>
        </a:p>
      </dgm:t>
    </dgm:pt>
    <dgm:pt modelId="{5547F053-E1A3-42F7-AE07-8BCB1D9436C4}" type="pres">
      <dgm:prSet presAssocID="{771D0DB0-664C-4604-8923-5AF0B2D11139}" presName="composite" presStyleCnt="0"/>
      <dgm:spPr/>
    </dgm:pt>
    <dgm:pt modelId="{72EBC5B6-BCD1-4BBE-8131-58D91BE9EE78}" type="pres">
      <dgm:prSet presAssocID="{771D0DB0-664C-4604-8923-5AF0B2D11139}" presName="Accent" presStyleLbl="alignAcc1" presStyleIdx="0" presStyleCnt="3"/>
      <dgm:spPr/>
    </dgm:pt>
    <dgm:pt modelId="{41AAB5AD-DE10-4368-821E-0D0855362E49}" type="pres">
      <dgm:prSet presAssocID="{771D0DB0-664C-4604-8923-5AF0B2D11139}" presName="Image" presStyleLbl="node1" presStyleIdx="0" presStyleCnt="3" custScaleX="114322" custScaleY="161523" custLinFactNeighborX="-65" custLinFactNeighborY="14519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2C196E29-B1EC-404E-9B76-7F22159719CE}" type="pres">
      <dgm:prSet presAssocID="{771D0DB0-664C-4604-8923-5AF0B2D11139}" presName="Child" presStyleLbl="revTx" presStyleIdx="0" presStyleCnt="3" custScaleY="3713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3E3F567-C85C-42E9-B148-8A11469FEE5C}" type="pres">
      <dgm:prSet presAssocID="{771D0DB0-664C-4604-8923-5AF0B2D11139}" presName="Parent" presStyleLbl="alignNode1" presStyleIdx="0" presStyleCnt="3" custScaleY="124829" custLinFactNeighborX="1029" custLinFactNeighborY="-2986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33B7161-F81D-4854-AA33-280E8471EEF6}" type="pres">
      <dgm:prSet presAssocID="{CA21CF13-C896-46E1-9E4E-6127F0D1427A}" presName="sibTrans" presStyleCnt="0"/>
      <dgm:spPr/>
    </dgm:pt>
    <dgm:pt modelId="{F8EE7D96-8CF8-4672-A75C-631FBD58536C}" type="pres">
      <dgm:prSet presAssocID="{2D2F961B-2BD6-497A-950D-D5DE1677E16F}" presName="composite" presStyleCnt="0"/>
      <dgm:spPr/>
    </dgm:pt>
    <dgm:pt modelId="{AD810171-BC53-494E-AA2C-4D3B7A0D1E9D}" type="pres">
      <dgm:prSet presAssocID="{2D2F961B-2BD6-497A-950D-D5DE1677E16F}" presName="Accent" presStyleLbl="alignAcc1" presStyleIdx="1" presStyleCnt="3"/>
      <dgm:spPr/>
    </dgm:pt>
    <dgm:pt modelId="{05AB9544-90C5-4EC1-8D6E-C942896C000A}" type="pres">
      <dgm:prSet presAssocID="{2D2F961B-2BD6-497A-950D-D5DE1677E16F}" presName="Image" presStyleLbl="node1" presStyleIdx="1" presStyleCnt="3" custScaleY="142878" custLinFactNeighborX="-2279" custLinFactNeighborY="11858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1607D927-7532-4975-8F2F-EBB0CB01BB45}" type="pres">
      <dgm:prSet presAssocID="{2D2F961B-2BD6-497A-950D-D5DE1677E16F}" presName="Child" presStyleLbl="revTx" presStyleIdx="1" presStyleCnt="3" custScaleY="3169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01E1B3D-2833-4147-9436-2961139F2F9D}" type="pres">
      <dgm:prSet presAssocID="{2D2F961B-2BD6-497A-950D-D5DE1677E16F}" presName="Parent" presStyleLbl="alignNode1" presStyleIdx="1" presStyleCnt="3" custScaleY="128258" custLinFactNeighborX="-27" custLinFactNeighborY="-2986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CE2BD7E-AAB4-4EE8-9347-408C2E474EF7}" type="pres">
      <dgm:prSet presAssocID="{AF53BB2A-0C69-4FDF-83E3-F4E271140402}" presName="sibTrans" presStyleCnt="0"/>
      <dgm:spPr/>
    </dgm:pt>
    <dgm:pt modelId="{FE0058F3-878C-49D7-9A19-B9E99D7D631C}" type="pres">
      <dgm:prSet presAssocID="{A7D55E9F-5D6E-49D7-919C-E0EC1981916D}" presName="composite" presStyleCnt="0"/>
      <dgm:spPr/>
    </dgm:pt>
    <dgm:pt modelId="{4EA9F23B-3806-4C4F-AAE5-D1E8942E4AFC}" type="pres">
      <dgm:prSet presAssocID="{A7D55E9F-5D6E-49D7-919C-E0EC1981916D}" presName="Accent" presStyleLbl="alignAcc1" presStyleIdx="2" presStyleCnt="3"/>
      <dgm:spPr/>
    </dgm:pt>
    <dgm:pt modelId="{E75B2845-91D2-444C-A642-91FCF45BE101}" type="pres">
      <dgm:prSet presAssocID="{A7D55E9F-5D6E-49D7-919C-E0EC1981916D}" presName="Image" presStyleLbl="node1" presStyleIdx="2" presStyleCnt="3" custScaleY="144785" custLinFactNeighborX="-2645" custLinFactNeighborY="1314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B6AF6205-C88B-4F8A-973D-F78DF6AF0973}" type="pres">
      <dgm:prSet presAssocID="{A7D55E9F-5D6E-49D7-919C-E0EC1981916D}" presName="Child" presStyleLbl="revTx" presStyleIdx="2" presStyleCnt="3" custScaleY="3111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6539B8F-5F16-4436-9473-83B52F205FE1}" type="pres">
      <dgm:prSet presAssocID="{A7D55E9F-5D6E-49D7-919C-E0EC1981916D}" presName="Parent" presStyleLbl="alignNode1" presStyleIdx="2" presStyleCnt="3" custScaleY="125563" custLinFactNeighborX="-373" custLinFactNeighborY="-2986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A7413AA1-197D-43A3-83BF-A55298581971}" type="presOf" srcId="{2D2F961B-2BD6-497A-950D-D5DE1677E16F}" destId="{C01E1B3D-2833-4147-9436-2961139F2F9D}" srcOrd="0" destOrd="0" presId="urn:microsoft.com/office/officeart/2008/layout/TitlePictureLineup"/>
    <dgm:cxn modelId="{ED88F2A7-6F5E-44E2-B060-A936B7CACAD0}" srcId="{771D0DB0-664C-4604-8923-5AF0B2D11139}" destId="{A3037DFC-0664-4EC0-AF9B-DF2238147D22}" srcOrd="0" destOrd="0" parTransId="{2C27EAB0-CE69-4B9C-99E2-6D9CCFA63885}" sibTransId="{CBE1D58A-6C6B-4704-89DA-0884FD03BCF8}"/>
    <dgm:cxn modelId="{3BA942EE-A1C6-4B84-AA02-96DD2DACF918}" srcId="{A7D55E9F-5D6E-49D7-919C-E0EC1981916D}" destId="{F878D454-840A-4296-96B0-80DFB3AB4BCF}" srcOrd="0" destOrd="0" parTransId="{BD093C7D-4946-4EE0-95C1-08B42F0C90EC}" sibTransId="{2D365FCE-ED18-439D-B6FF-49073BA82DFC}"/>
    <dgm:cxn modelId="{28452988-E017-4583-A061-265842A8DD0B}" srcId="{6CB3D0E5-816A-4DE7-86C6-1E88F3D77A22}" destId="{771D0DB0-664C-4604-8923-5AF0B2D11139}" srcOrd="0" destOrd="0" parTransId="{3654F435-DE1C-4469-80C3-925D05269F38}" sibTransId="{CA21CF13-C896-46E1-9E4E-6127F0D1427A}"/>
    <dgm:cxn modelId="{2D8D18F6-BE6B-4A1D-9D79-CF01F0823FB2}" srcId="{6CB3D0E5-816A-4DE7-86C6-1E88F3D77A22}" destId="{2D2F961B-2BD6-497A-950D-D5DE1677E16F}" srcOrd="1" destOrd="0" parTransId="{A99BAD83-7B17-4403-A869-8B5B563710CB}" sibTransId="{AF53BB2A-0C69-4FDF-83E3-F4E271140402}"/>
    <dgm:cxn modelId="{1EE460E3-8975-4EC2-93AD-3DCD37C3B09E}" type="presOf" srcId="{A7D55E9F-5D6E-49D7-919C-E0EC1981916D}" destId="{66539B8F-5F16-4436-9473-83B52F205FE1}" srcOrd="0" destOrd="0" presId="urn:microsoft.com/office/officeart/2008/layout/TitlePictureLineup"/>
    <dgm:cxn modelId="{D775CC03-731B-47B4-98DB-39B109613D5F}" type="presOf" srcId="{FB26BD91-3B64-410D-B5B0-277A28A4AB5C}" destId="{1607D927-7532-4975-8F2F-EBB0CB01BB45}" srcOrd="0" destOrd="0" presId="urn:microsoft.com/office/officeart/2008/layout/TitlePictureLineup"/>
    <dgm:cxn modelId="{7C6AD343-A64F-4361-B24E-10AD62F3801C}" srcId="{6CB3D0E5-816A-4DE7-86C6-1E88F3D77A22}" destId="{A7D55E9F-5D6E-49D7-919C-E0EC1981916D}" srcOrd="2" destOrd="0" parTransId="{F9C335C5-5854-49B5-A717-68B3D044A097}" sibTransId="{DDA439DE-21DC-4441-9D8F-8AC5DCDD0B11}"/>
    <dgm:cxn modelId="{70A0A28D-2B3E-41F3-80E9-BEAC3F6248B7}" type="presOf" srcId="{771D0DB0-664C-4604-8923-5AF0B2D11139}" destId="{73E3F567-C85C-42E9-B148-8A11469FEE5C}" srcOrd="0" destOrd="0" presId="urn:microsoft.com/office/officeart/2008/layout/TitlePictureLineup"/>
    <dgm:cxn modelId="{05A37CE5-F87B-4675-ADFF-0FC7C6CA4052}" srcId="{2D2F961B-2BD6-497A-950D-D5DE1677E16F}" destId="{FB26BD91-3B64-410D-B5B0-277A28A4AB5C}" srcOrd="0" destOrd="0" parTransId="{CE55D17A-C62C-4A31-9837-221E301BCDF6}" sibTransId="{1F65BDE3-9F83-41DB-8C47-9647538F934F}"/>
    <dgm:cxn modelId="{C291C8A0-EB2C-42E8-A5E6-B443754D8F8F}" type="presOf" srcId="{A3037DFC-0664-4EC0-AF9B-DF2238147D22}" destId="{2C196E29-B1EC-404E-9B76-7F22159719CE}" srcOrd="0" destOrd="0" presId="urn:microsoft.com/office/officeart/2008/layout/TitlePictureLineup"/>
    <dgm:cxn modelId="{E1133510-2228-482A-94C1-17BC8DCBEB2B}" type="presOf" srcId="{F878D454-840A-4296-96B0-80DFB3AB4BCF}" destId="{B6AF6205-C88B-4F8A-973D-F78DF6AF0973}" srcOrd="0" destOrd="0" presId="urn:microsoft.com/office/officeart/2008/layout/TitlePictureLineup"/>
    <dgm:cxn modelId="{425991C5-88CA-44FB-B362-92C3217F2DA6}" type="presOf" srcId="{6CB3D0E5-816A-4DE7-86C6-1E88F3D77A22}" destId="{C109AF4A-806E-4D6F-B075-530AA52B492E}" srcOrd="0" destOrd="0" presId="urn:microsoft.com/office/officeart/2008/layout/TitlePictureLineup"/>
    <dgm:cxn modelId="{8D48EF82-15E8-4A30-8A30-813B28C2E1A9}" type="presParOf" srcId="{C109AF4A-806E-4D6F-B075-530AA52B492E}" destId="{5547F053-E1A3-42F7-AE07-8BCB1D9436C4}" srcOrd="0" destOrd="0" presId="urn:microsoft.com/office/officeart/2008/layout/TitlePictureLineup"/>
    <dgm:cxn modelId="{046F4C4E-F684-418E-9D31-A3803CCC44F3}" type="presParOf" srcId="{5547F053-E1A3-42F7-AE07-8BCB1D9436C4}" destId="{72EBC5B6-BCD1-4BBE-8131-58D91BE9EE78}" srcOrd="0" destOrd="0" presId="urn:microsoft.com/office/officeart/2008/layout/TitlePictureLineup"/>
    <dgm:cxn modelId="{B91FAE59-37E7-46F5-9FBC-5E2DA27556DF}" type="presParOf" srcId="{5547F053-E1A3-42F7-AE07-8BCB1D9436C4}" destId="{41AAB5AD-DE10-4368-821E-0D0855362E49}" srcOrd="1" destOrd="0" presId="urn:microsoft.com/office/officeart/2008/layout/TitlePictureLineup"/>
    <dgm:cxn modelId="{2E013DC7-0892-49AF-A39F-39D46FFE39E7}" type="presParOf" srcId="{5547F053-E1A3-42F7-AE07-8BCB1D9436C4}" destId="{2C196E29-B1EC-404E-9B76-7F22159719CE}" srcOrd="2" destOrd="0" presId="urn:microsoft.com/office/officeart/2008/layout/TitlePictureLineup"/>
    <dgm:cxn modelId="{D95CDB8A-B307-4517-AB90-385D362ECA02}" type="presParOf" srcId="{5547F053-E1A3-42F7-AE07-8BCB1D9436C4}" destId="{73E3F567-C85C-42E9-B148-8A11469FEE5C}" srcOrd="3" destOrd="0" presId="urn:microsoft.com/office/officeart/2008/layout/TitlePictureLineup"/>
    <dgm:cxn modelId="{3467190B-5D17-4882-9CD7-7FED85F0713E}" type="presParOf" srcId="{C109AF4A-806E-4D6F-B075-530AA52B492E}" destId="{D33B7161-F81D-4854-AA33-280E8471EEF6}" srcOrd="1" destOrd="0" presId="urn:microsoft.com/office/officeart/2008/layout/TitlePictureLineup"/>
    <dgm:cxn modelId="{85FAD7F0-D7DF-4BD5-A090-8150736F2E65}" type="presParOf" srcId="{C109AF4A-806E-4D6F-B075-530AA52B492E}" destId="{F8EE7D96-8CF8-4672-A75C-631FBD58536C}" srcOrd="2" destOrd="0" presId="urn:microsoft.com/office/officeart/2008/layout/TitlePictureLineup"/>
    <dgm:cxn modelId="{C7B077BA-6AD8-4719-A926-057B80A56A5E}" type="presParOf" srcId="{F8EE7D96-8CF8-4672-A75C-631FBD58536C}" destId="{AD810171-BC53-494E-AA2C-4D3B7A0D1E9D}" srcOrd="0" destOrd="0" presId="urn:microsoft.com/office/officeart/2008/layout/TitlePictureLineup"/>
    <dgm:cxn modelId="{8CABAE62-6471-416E-AAEF-023872BC4F24}" type="presParOf" srcId="{F8EE7D96-8CF8-4672-A75C-631FBD58536C}" destId="{05AB9544-90C5-4EC1-8D6E-C942896C000A}" srcOrd="1" destOrd="0" presId="urn:microsoft.com/office/officeart/2008/layout/TitlePictureLineup"/>
    <dgm:cxn modelId="{B5D20C1D-6A00-4D5B-A63D-5B058CEBF9B0}" type="presParOf" srcId="{F8EE7D96-8CF8-4672-A75C-631FBD58536C}" destId="{1607D927-7532-4975-8F2F-EBB0CB01BB45}" srcOrd="2" destOrd="0" presId="urn:microsoft.com/office/officeart/2008/layout/TitlePictureLineup"/>
    <dgm:cxn modelId="{FFA9F489-7079-4083-B870-1FDBC4ED3666}" type="presParOf" srcId="{F8EE7D96-8CF8-4672-A75C-631FBD58536C}" destId="{C01E1B3D-2833-4147-9436-2961139F2F9D}" srcOrd="3" destOrd="0" presId="urn:microsoft.com/office/officeart/2008/layout/TitlePictureLineup"/>
    <dgm:cxn modelId="{EDB5FFE2-6BA6-4594-B667-733715B86952}" type="presParOf" srcId="{C109AF4A-806E-4D6F-B075-530AA52B492E}" destId="{CCE2BD7E-AAB4-4EE8-9347-408C2E474EF7}" srcOrd="3" destOrd="0" presId="urn:microsoft.com/office/officeart/2008/layout/TitlePictureLineup"/>
    <dgm:cxn modelId="{9F67928E-4F3F-4515-845E-C9AA4B091A7E}" type="presParOf" srcId="{C109AF4A-806E-4D6F-B075-530AA52B492E}" destId="{FE0058F3-878C-49D7-9A19-B9E99D7D631C}" srcOrd="4" destOrd="0" presId="urn:microsoft.com/office/officeart/2008/layout/TitlePictureLineup"/>
    <dgm:cxn modelId="{C9F9F150-FF97-46D4-8086-EB661A94F8C6}" type="presParOf" srcId="{FE0058F3-878C-49D7-9A19-B9E99D7D631C}" destId="{4EA9F23B-3806-4C4F-AAE5-D1E8942E4AFC}" srcOrd="0" destOrd="0" presId="urn:microsoft.com/office/officeart/2008/layout/TitlePictureLineup"/>
    <dgm:cxn modelId="{71D27B2B-4996-4DB5-8087-BA67F1F67DD2}" type="presParOf" srcId="{FE0058F3-878C-49D7-9A19-B9E99D7D631C}" destId="{E75B2845-91D2-444C-A642-91FCF45BE101}" srcOrd="1" destOrd="0" presId="urn:microsoft.com/office/officeart/2008/layout/TitlePictureLineup"/>
    <dgm:cxn modelId="{3E9DC703-FED1-4D4D-9D1E-2A4E1E07CC8C}" type="presParOf" srcId="{FE0058F3-878C-49D7-9A19-B9E99D7D631C}" destId="{B6AF6205-C88B-4F8A-973D-F78DF6AF0973}" srcOrd="2" destOrd="0" presId="urn:microsoft.com/office/officeart/2008/layout/TitlePictureLineup"/>
    <dgm:cxn modelId="{10A7C774-E1DB-4BEC-8BDF-D4E26B47A459}" type="presParOf" srcId="{FE0058F3-878C-49D7-9A19-B9E99D7D631C}" destId="{66539B8F-5F16-4436-9473-83B52F205FE1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EBC5B6-BCD1-4BBE-8131-58D91BE9EE78}">
      <dsp:nvSpPr>
        <dsp:cNvPr id="0" name=""/>
        <dsp:cNvSpPr/>
      </dsp:nvSpPr>
      <dsp:spPr>
        <a:xfrm>
          <a:off x="46183" y="827658"/>
          <a:ext cx="0" cy="4516884"/>
        </a:xfrm>
        <a:prstGeom prst="lin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95000" rotWithShape="0">
            <a:srgbClr val="000000">
              <a:alpha val="50000"/>
            </a:srgbClr>
          </a:outerShdw>
          <a:softEdge rad="12700"/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1AAB5AD-DE10-4368-821E-0D0855362E49}">
      <dsp:nvSpPr>
        <dsp:cNvPr id="0" name=""/>
        <dsp:cNvSpPr/>
      </dsp:nvSpPr>
      <dsp:spPr>
        <a:xfrm>
          <a:off x="0" y="648076"/>
          <a:ext cx="2715868" cy="3283113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95000" rotWithShape="0">
            <a:srgbClr val="000000">
              <a:alpha val="50000"/>
            </a:srgbClr>
          </a:outerShdw>
          <a:softEdge rad="1270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C196E29-B1EC-404E-9B76-7F22159719CE}">
      <dsp:nvSpPr>
        <dsp:cNvPr id="0" name=""/>
        <dsp:cNvSpPr/>
      </dsp:nvSpPr>
      <dsp:spPr>
        <a:xfrm>
          <a:off x="171652" y="3744413"/>
          <a:ext cx="2375630" cy="866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>
              <a:solidFill>
                <a:schemeClr val="bg1"/>
              </a:solidFill>
            </a:rPr>
            <a:t>Приветливо встречает героя (героиню), вкусно угощает, парит в баньке, даёт полезные советы, вручает коня или богатые дары, (например, волшебный клубок, ведущий к чудесной цели)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400" kern="1200" dirty="0"/>
        </a:p>
      </dsp:txBody>
      <dsp:txXfrm>
        <a:off x="171652" y="3744413"/>
        <a:ext cx="2375630" cy="866534"/>
      </dsp:txXfrm>
    </dsp:sp>
    <dsp:sp modelId="{73E3F567-C85C-42E9-B148-8A11469FEE5C}">
      <dsp:nvSpPr>
        <dsp:cNvPr id="0" name=""/>
        <dsp:cNvSpPr/>
      </dsp:nvSpPr>
      <dsp:spPr>
        <a:xfrm>
          <a:off x="72004" y="113581"/>
          <a:ext cx="2509380" cy="626486"/>
        </a:xfrm>
        <a:prstGeom prst="rect">
          <a:avLst/>
        </a:prstGeom>
        <a:blipFill rotWithShape="0">
          <a:blip xmlns:r="http://schemas.openxmlformats.org/officeDocument/2006/relationships" r:embed="rId2">
            <a:duotone>
              <a:schemeClr val="lt1">
                <a:hueOff val="0"/>
                <a:satOff val="0"/>
                <a:lumOff val="0"/>
                <a:alphaOff val="0"/>
                <a:shade val="40000"/>
              </a:schemeClr>
              <a:schemeClr val="lt1">
                <a:hueOff val="0"/>
                <a:satOff val="0"/>
                <a:lumOff val="0"/>
                <a:alphaOff val="0"/>
                <a:tint val="42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95000" rotWithShape="0">
            <a:srgbClr val="000000">
              <a:alpha val="50000"/>
            </a:srgbClr>
          </a:outerShdw>
          <a:softEdge rad="1270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/>
            <a:t>Яга-дарительница</a:t>
          </a:r>
          <a:endParaRPr lang="ru-RU" sz="2400" kern="1200" dirty="0"/>
        </a:p>
      </dsp:txBody>
      <dsp:txXfrm>
        <a:off x="72004" y="113581"/>
        <a:ext cx="2509380" cy="626486"/>
      </dsp:txXfrm>
    </dsp:sp>
    <dsp:sp modelId="{AD810171-BC53-494E-AA2C-4D3B7A0D1E9D}">
      <dsp:nvSpPr>
        <dsp:cNvPr id="0" name=""/>
        <dsp:cNvSpPr/>
      </dsp:nvSpPr>
      <dsp:spPr>
        <a:xfrm>
          <a:off x="3097025" y="836262"/>
          <a:ext cx="0" cy="4516884"/>
        </a:xfrm>
        <a:prstGeom prst="lin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95000" rotWithShape="0">
            <a:srgbClr val="000000">
              <a:alpha val="50000"/>
            </a:srgbClr>
          </a:outerShdw>
          <a:softEdge rad="12700"/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5AB9544-90C5-4EC1-8D6E-C942896C000A}">
      <dsp:nvSpPr>
        <dsp:cNvPr id="0" name=""/>
        <dsp:cNvSpPr/>
      </dsp:nvSpPr>
      <dsp:spPr>
        <a:xfrm>
          <a:off x="3168354" y="792082"/>
          <a:ext cx="2375630" cy="2904135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95000" rotWithShape="0">
            <a:srgbClr val="000000">
              <a:alpha val="50000"/>
            </a:srgbClr>
          </a:outerShdw>
          <a:softEdge rad="1270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07D927-7532-4975-8F2F-EBB0CB01BB45}">
      <dsp:nvSpPr>
        <dsp:cNvPr id="0" name=""/>
        <dsp:cNvSpPr/>
      </dsp:nvSpPr>
      <dsp:spPr>
        <a:xfrm>
          <a:off x="3222494" y="3816425"/>
          <a:ext cx="2375630" cy="739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>
              <a:solidFill>
                <a:schemeClr val="bg1"/>
              </a:solidFill>
            </a:rPr>
            <a:t>Обладает мечом— </a:t>
          </a:r>
          <a:r>
            <a:rPr lang="ru-RU" sz="1400" kern="1200" dirty="0" err="1" smtClean="0">
              <a:solidFill>
                <a:schemeClr val="bg1"/>
              </a:solidFill>
            </a:rPr>
            <a:t>кладенцом</a:t>
          </a:r>
          <a:r>
            <a:rPr lang="ru-RU" sz="1400" kern="1200" dirty="0" smtClean="0">
              <a:solidFill>
                <a:schemeClr val="bg1"/>
              </a:solidFill>
            </a:rPr>
            <a:t> и на равных бьётся с богатырями.</a:t>
          </a:r>
          <a:endParaRPr lang="ru-RU" sz="1400" kern="1200" dirty="0">
            <a:solidFill>
              <a:schemeClr val="bg1"/>
            </a:solidFill>
          </a:endParaRPr>
        </a:p>
      </dsp:txBody>
      <dsp:txXfrm>
        <a:off x="3222494" y="3816425"/>
        <a:ext cx="2375630" cy="739720"/>
      </dsp:txXfrm>
    </dsp:sp>
    <dsp:sp modelId="{C01E1B3D-2833-4147-9436-2961139F2F9D}">
      <dsp:nvSpPr>
        <dsp:cNvPr id="0" name=""/>
        <dsp:cNvSpPr/>
      </dsp:nvSpPr>
      <dsp:spPr>
        <a:xfrm>
          <a:off x="3096348" y="113581"/>
          <a:ext cx="2509380" cy="643696"/>
        </a:xfrm>
        <a:prstGeom prst="rect">
          <a:avLst/>
        </a:prstGeom>
        <a:blipFill rotWithShape="0">
          <a:blip xmlns:r="http://schemas.openxmlformats.org/officeDocument/2006/relationships" r:embed="rId2">
            <a:duotone>
              <a:schemeClr val="lt1">
                <a:hueOff val="0"/>
                <a:satOff val="0"/>
                <a:lumOff val="0"/>
                <a:alphaOff val="0"/>
                <a:shade val="40000"/>
              </a:schemeClr>
              <a:schemeClr val="lt1">
                <a:hueOff val="0"/>
                <a:satOff val="0"/>
                <a:lumOff val="0"/>
                <a:alphaOff val="0"/>
                <a:tint val="42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95000" rotWithShape="0">
            <a:srgbClr val="000000">
              <a:alpha val="50000"/>
            </a:srgbClr>
          </a:outerShdw>
          <a:softEdge rad="1270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/>
            <a:t>Яга-</a:t>
          </a:r>
          <a:r>
            <a:rPr lang="ru-RU" sz="2400" kern="1200" dirty="0" err="1" smtClean="0"/>
            <a:t>богатырша</a:t>
          </a:r>
          <a:endParaRPr lang="ru-RU" sz="2400" kern="1200" dirty="0"/>
        </a:p>
      </dsp:txBody>
      <dsp:txXfrm>
        <a:off x="3096348" y="113581"/>
        <a:ext cx="2509380" cy="643696"/>
      </dsp:txXfrm>
    </dsp:sp>
    <dsp:sp modelId="{4EA9F23B-3806-4C4F-AAE5-D1E8942E4AFC}">
      <dsp:nvSpPr>
        <dsp:cNvPr id="0" name=""/>
        <dsp:cNvSpPr/>
      </dsp:nvSpPr>
      <dsp:spPr>
        <a:xfrm>
          <a:off x="5986030" y="829499"/>
          <a:ext cx="0" cy="4516884"/>
        </a:xfrm>
        <a:prstGeom prst="lin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95000" rotWithShape="0">
            <a:srgbClr val="000000">
              <a:alpha val="50000"/>
            </a:srgbClr>
          </a:outerShdw>
          <a:softEdge rad="12700"/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75B2845-91D2-444C-A642-91FCF45BE101}">
      <dsp:nvSpPr>
        <dsp:cNvPr id="0" name=""/>
        <dsp:cNvSpPr/>
      </dsp:nvSpPr>
      <dsp:spPr>
        <a:xfrm>
          <a:off x="6048663" y="792098"/>
          <a:ext cx="2375630" cy="2942897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95000" rotWithShape="0">
            <a:srgbClr val="000000">
              <a:alpha val="50000"/>
            </a:srgbClr>
          </a:outerShdw>
          <a:softEdge rad="1270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6AF6205-C88B-4F8A-973D-F78DF6AF0973}">
      <dsp:nvSpPr>
        <dsp:cNvPr id="0" name=""/>
        <dsp:cNvSpPr/>
      </dsp:nvSpPr>
      <dsp:spPr>
        <a:xfrm>
          <a:off x="6111499" y="3816418"/>
          <a:ext cx="2375630" cy="726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b="0" kern="1200" dirty="0" smtClean="0">
              <a:solidFill>
                <a:schemeClr val="bg1"/>
              </a:solidFill>
              <a:latin typeface="+mn-lt"/>
              <a:cs typeface="Times New Roman" pitchFamily="18" charset="0"/>
            </a:rPr>
            <a:t>Крадёт детей, унося в свою избушку на курьих ножках, или в чистое поле, или под землю. Из этой диковинной избы дети, да и взрослые, спасаются, перехитрив Ягу.</a:t>
          </a:r>
          <a:endParaRPr lang="ru-RU" sz="1400" b="0" kern="1200" dirty="0">
            <a:solidFill>
              <a:schemeClr val="bg1"/>
            </a:solidFill>
            <a:latin typeface="+mn-lt"/>
          </a:endParaRPr>
        </a:p>
      </dsp:txBody>
      <dsp:txXfrm>
        <a:off x="6111499" y="3816418"/>
        <a:ext cx="2375630" cy="726208"/>
      </dsp:txXfrm>
    </dsp:sp>
    <dsp:sp modelId="{66539B8F-5F16-4436-9473-83B52F205FE1}">
      <dsp:nvSpPr>
        <dsp:cNvPr id="0" name=""/>
        <dsp:cNvSpPr/>
      </dsp:nvSpPr>
      <dsp:spPr>
        <a:xfrm>
          <a:off x="5976670" y="113581"/>
          <a:ext cx="2509380" cy="630170"/>
        </a:xfrm>
        <a:prstGeom prst="rect">
          <a:avLst/>
        </a:prstGeom>
        <a:blipFill rotWithShape="0">
          <a:blip xmlns:r="http://schemas.openxmlformats.org/officeDocument/2006/relationships" r:embed="rId2">
            <a:duotone>
              <a:schemeClr val="lt1">
                <a:hueOff val="0"/>
                <a:satOff val="0"/>
                <a:lumOff val="0"/>
                <a:alphaOff val="0"/>
                <a:shade val="40000"/>
              </a:schemeClr>
              <a:schemeClr val="lt1">
                <a:hueOff val="0"/>
                <a:satOff val="0"/>
                <a:lumOff val="0"/>
                <a:alphaOff val="0"/>
                <a:tint val="42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95000" rotWithShape="0">
            <a:srgbClr val="000000">
              <a:alpha val="50000"/>
            </a:srgbClr>
          </a:outerShdw>
          <a:softEdge rad="1270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/>
            <a:t>Яга-похитительница</a:t>
          </a:r>
          <a:endParaRPr lang="ru-RU" sz="2400" kern="1200" dirty="0"/>
        </a:p>
      </dsp:txBody>
      <dsp:txXfrm>
        <a:off x="5976670" y="113581"/>
        <a:ext cx="2509380" cy="6301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457200" y="3699804"/>
            <a:ext cx="83058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Заголовок 27"/>
          <p:cNvSpPr>
            <a:spLocks noGrp="1"/>
          </p:cNvSpPr>
          <p:nvPr>
            <p:ph type="ctrTitle"/>
          </p:nvPr>
        </p:nvSpPr>
        <p:spPr>
          <a:xfrm>
            <a:off x="457200" y="1433732"/>
            <a:ext cx="83058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1463626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4708574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Овал 13"/>
          <p:cNvSpPr/>
          <p:nvPr/>
        </p:nvSpPr>
        <p:spPr>
          <a:xfrm>
            <a:off x="4540348" y="3526302"/>
            <a:ext cx="4572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Дата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16.03.2014</a:t>
            </a:fld>
            <a:endParaRPr lang="ru-RU"/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16.03.2014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16.03.2014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Объект 8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16.03.2014</a:t>
            </a:fld>
            <a:endParaRPr lang="ru-RU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Нижний колонтитул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7" name="Заголовок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16.03.2014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3505200"/>
            <a:ext cx="79248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85800" y="4958864"/>
            <a:ext cx="79248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685800" y="4916992"/>
            <a:ext cx="79248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16.03.2014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1" name="Объект 10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3" name="Объект 12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16.03.2014</a:t>
            </a:fld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32" name="Объект 31"/>
          <p:cNvSpPr>
            <a:spLocks noGrp="1"/>
          </p:cNvSpPr>
          <p:nvPr>
            <p:ph sz="half" idx="2"/>
          </p:nvPr>
        </p:nvSpPr>
        <p:spPr>
          <a:xfrm>
            <a:off x="457200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34" name="Объект 33"/>
          <p:cNvSpPr>
            <a:spLocks noGrp="1"/>
          </p:cNvSpPr>
          <p:nvPr>
            <p:ph sz="quarter" idx="4"/>
          </p:nvPr>
        </p:nvSpPr>
        <p:spPr>
          <a:xfrm>
            <a:off x="4649788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2" name="Текст 11"/>
          <p:cNvSpPr>
            <a:spLocks noGrp="1"/>
          </p:cNvSpPr>
          <p:nvPr>
            <p:ph type="body" idx="3"/>
          </p:nvPr>
        </p:nvSpPr>
        <p:spPr>
          <a:xfrm>
            <a:off x="4648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562945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4754880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16.03.2014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16.03.2014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Объект 28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6248400" cy="5715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781800" y="1600200"/>
            <a:ext cx="1984248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31" name="Заголовок 30"/>
          <p:cNvSpPr>
            <a:spLocks noGrp="1"/>
          </p:cNvSpPr>
          <p:nvPr>
            <p:ph type="title"/>
          </p:nvPr>
        </p:nvSpPr>
        <p:spPr>
          <a:xfrm>
            <a:off x="6781800" y="457200"/>
            <a:ext cx="1981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8" name="Дата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16.03.2014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29400" y="457200"/>
            <a:ext cx="20574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57200" y="457200"/>
            <a:ext cx="60198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ru-RU" smtClean="0"/>
              <a:t>Вставка рисунка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629400" y="1600200"/>
            <a:ext cx="20574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16.03.2014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24" name="Дата 23"/>
          <p:cNvSpPr>
            <a:spLocks noGrp="1"/>
          </p:cNvSpPr>
          <p:nvPr>
            <p:ph type="dt" sz="half" idx="2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16.03.2014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3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s05.radikal.ru/i178/0909/55/b896589676c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20" y="2492896"/>
            <a:ext cx="2915840" cy="424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5"/>
          <p:cNvSpPr txBox="1">
            <a:spLocks/>
          </p:cNvSpPr>
          <p:nvPr/>
        </p:nvSpPr>
        <p:spPr>
          <a:xfrm>
            <a:off x="457200" y="274638"/>
            <a:ext cx="8229600" cy="634082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en-US" sz="4200" b="0" kern="1200" spc="-100" baseline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prstClr val="black">
                      <a:alpha val="70000"/>
                    </a:prstClr>
                  </a:inn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1600" b="1" spc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Муниципальное бюджетное общеобразовательное учреждение – средняя общеобразовательная школа № 1 ЗАТО Озерный Тверской области</a:t>
            </a:r>
            <a:endParaRPr lang="ru-RU" sz="1600" b="1" spc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Заголовок 5"/>
          <p:cNvSpPr txBox="1">
            <a:spLocks/>
          </p:cNvSpPr>
          <p:nvPr/>
        </p:nvSpPr>
        <p:spPr>
          <a:xfrm>
            <a:off x="683568" y="1700808"/>
            <a:ext cx="8166496" cy="2160240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«Баба-Яга – удивительная героиня русских народных сказок»</a:t>
            </a:r>
            <a:endParaRPr kumimoji="0" lang="ru-RU" sz="4800" i="0" u="none" strike="noStrike" kern="1200" normalizeH="0" baseline="0" noProof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4" name="Заголовок 5"/>
          <p:cNvSpPr txBox="1">
            <a:spLocks/>
          </p:cNvSpPr>
          <p:nvPr/>
        </p:nvSpPr>
        <p:spPr>
          <a:xfrm>
            <a:off x="4860032" y="5157192"/>
            <a:ext cx="3960440" cy="1423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Тимофеев Даниил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обучающийся 2 «А» класса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МБОУ СОШ № 1 ЗАТО Озерный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Руководитель: учитель начальных классов Блинкова О.В.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1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860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67544" y="531639"/>
            <a:ext cx="432048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36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otype Corsiva" pitchFamily="66" charset="0"/>
                <a:ea typeface="Calibri" pitchFamily="34" charset="0"/>
                <a:cs typeface="Times New Roman" pitchFamily="18" charset="0"/>
              </a:rPr>
              <a:t>Кто такая Баба-Яга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55530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5" name="Диаграмма 4"/>
          <p:cNvGraphicFramePr/>
          <p:nvPr>
            <p:extLst>
              <p:ext uri="{D42A27DB-BD31-4B8C-83A1-F6EECF244321}">
                <p14:modId xmlns:p14="http://schemas.microsoft.com/office/powerpoint/2010/main" val="288979900"/>
              </p:ext>
            </p:extLst>
          </p:nvPr>
        </p:nvGraphicFramePr>
        <p:xfrm>
          <a:off x="323529" y="1412776"/>
          <a:ext cx="4464495" cy="5086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Прямоугольник 5"/>
          <p:cNvSpPr/>
          <p:nvPr/>
        </p:nvSpPr>
        <p:spPr>
          <a:xfrm>
            <a:off x="4572000" y="531639"/>
            <a:ext cx="43924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i="1" dirty="0">
                <a:latin typeface="Monotype Corsiva" pitchFamily="66" charset="0"/>
              </a:rPr>
              <a:t>Какой Вы её себе представляете</a:t>
            </a:r>
            <a:endParaRPr lang="ru-RU" sz="3600" b="1" dirty="0">
              <a:latin typeface="Monotype Corsiva" pitchFamily="66" charset="0"/>
            </a:endParaRPr>
          </a:p>
        </p:txBody>
      </p:sp>
      <p:graphicFrame>
        <p:nvGraphicFramePr>
          <p:cNvPr id="7" name="Диаграмма 6"/>
          <p:cNvGraphicFramePr/>
          <p:nvPr>
            <p:extLst>
              <p:ext uri="{D42A27DB-BD31-4B8C-83A1-F6EECF244321}">
                <p14:modId xmlns:p14="http://schemas.microsoft.com/office/powerpoint/2010/main" val="2932454152"/>
              </p:ext>
            </p:extLst>
          </p:nvPr>
        </p:nvGraphicFramePr>
        <p:xfrm>
          <a:off x="4788024" y="1556792"/>
          <a:ext cx="4324196" cy="4824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36435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иаграмма 1"/>
          <p:cNvGraphicFramePr/>
          <p:nvPr>
            <p:extLst>
              <p:ext uri="{D42A27DB-BD31-4B8C-83A1-F6EECF244321}">
                <p14:modId xmlns:p14="http://schemas.microsoft.com/office/powerpoint/2010/main" val="146377915"/>
              </p:ext>
            </p:extLst>
          </p:nvPr>
        </p:nvGraphicFramePr>
        <p:xfrm>
          <a:off x="323528" y="476672"/>
          <a:ext cx="4320480" cy="5760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Диаграмма 2"/>
          <p:cNvGraphicFramePr/>
          <p:nvPr>
            <p:extLst>
              <p:ext uri="{D42A27DB-BD31-4B8C-83A1-F6EECF244321}">
                <p14:modId xmlns:p14="http://schemas.microsoft.com/office/powerpoint/2010/main" val="2699217385"/>
              </p:ext>
            </p:extLst>
          </p:nvPr>
        </p:nvGraphicFramePr>
        <p:xfrm>
          <a:off x="4572000" y="476672"/>
          <a:ext cx="4752528" cy="59046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14742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87730" y="404664"/>
            <a:ext cx="7537641" cy="708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algn="ctr">
              <a:lnSpc>
                <a:spcPct val="115000"/>
              </a:lnSpc>
              <a:spcAft>
                <a:spcPts val="1000"/>
              </a:spcAft>
            </a:pPr>
            <a:r>
              <a:rPr lang="ru-RU" sz="3600" b="1" i="1" dirty="0">
                <a:latin typeface="Monotype Corsiva"/>
                <a:ea typeface="Calibri"/>
                <a:cs typeface="Times New Roman"/>
              </a:rPr>
              <a:t>Нравятся ли Вам сказки про Бабу-Ягу?</a:t>
            </a:r>
            <a:endParaRPr lang="ru-RU" sz="3600" dirty="0">
              <a:effectLst/>
              <a:latin typeface="Calibri"/>
              <a:ea typeface="Calibri"/>
              <a:cs typeface="Times New Roman"/>
            </a:endParaRPr>
          </a:p>
        </p:txBody>
      </p:sp>
      <p:graphicFrame>
        <p:nvGraphicFramePr>
          <p:cNvPr id="4" name="Диаграмма 3"/>
          <p:cNvGraphicFramePr/>
          <p:nvPr>
            <p:extLst>
              <p:ext uri="{D42A27DB-BD31-4B8C-83A1-F6EECF244321}">
                <p14:modId xmlns:p14="http://schemas.microsoft.com/office/powerpoint/2010/main" val="1673214053"/>
              </p:ext>
            </p:extLst>
          </p:nvPr>
        </p:nvGraphicFramePr>
        <p:xfrm>
          <a:off x="1144182" y="1556792"/>
          <a:ext cx="6624736" cy="4752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19628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7" y="332656"/>
            <a:ext cx="4752528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2"/>
                </a:solidFill>
              </a:rPr>
              <a:t>Вывод : </a:t>
            </a:r>
          </a:p>
          <a:p>
            <a:r>
              <a:rPr lang="ru-RU" sz="2400" dirty="0" smtClean="0"/>
              <a:t>Сказки </a:t>
            </a:r>
            <a:r>
              <a:rPr lang="ru-RU" sz="2400" dirty="0"/>
              <a:t>о Бабе-Яге – хранилище информации о древней жизни народа, о реальных событиях, происходящих очень-очень давно. </a:t>
            </a:r>
            <a:endParaRPr lang="ru-RU" sz="2400" dirty="0" smtClean="0"/>
          </a:p>
          <a:p>
            <a:r>
              <a:rPr lang="ru-RU" sz="2400" dirty="0"/>
              <a:t>Быть смелым, добрым, рассудительным, трудолюбивым, искать правду, не хамить - вот атрибуты победы, которыми делится с нами, людьми XXI века, сказочная старуха - Баба Яга.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908720"/>
            <a:ext cx="3870176" cy="4894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0331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"/>
          </p:nvPr>
        </p:nvSpPr>
        <p:spPr>
          <a:xfrm>
            <a:off x="251520" y="571500"/>
            <a:ext cx="7488832" cy="5715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Объект исследования</a:t>
            </a:r>
            <a:r>
              <a:rPr lang="ru-RU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ru-RU" dirty="0" smtClean="0"/>
              <a:t> </a:t>
            </a:r>
            <a:r>
              <a:rPr lang="ru-RU" sz="2400" dirty="0" smtClean="0"/>
              <a:t>Баба-Яга </a:t>
            </a:r>
          </a:p>
          <a:p>
            <a:pPr marL="0" indent="0">
              <a:buNone/>
            </a:pPr>
            <a:endParaRPr lang="ru-RU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ru-RU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Цель : </a:t>
            </a:r>
            <a:r>
              <a:rPr lang="ru-RU" sz="2400" dirty="0" smtClean="0"/>
              <a:t>Исследовать </a:t>
            </a:r>
            <a:r>
              <a:rPr lang="ru-RU" sz="2400" dirty="0" smtClean="0"/>
              <a:t>образ </a:t>
            </a:r>
            <a:r>
              <a:rPr lang="ru-RU" sz="2400" dirty="0" smtClean="0"/>
              <a:t>Бабы-Яги в русских народных сказках.</a:t>
            </a:r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План:</a:t>
            </a:r>
          </a:p>
          <a:p>
            <a:pPr marL="0" indent="269875">
              <a:buNone/>
            </a:pPr>
            <a:r>
              <a:rPr lang="ru-RU" sz="2400" b="1" dirty="0" smtClean="0">
                <a:solidFill>
                  <a:srgbClr val="002060"/>
                </a:solidFill>
              </a:rPr>
              <a:t>Собрать информацию</a:t>
            </a:r>
            <a:r>
              <a:rPr lang="ru-RU" sz="2400" dirty="0" smtClean="0">
                <a:solidFill>
                  <a:srgbClr val="002060"/>
                </a:solidFill>
              </a:rPr>
              <a:t>.</a:t>
            </a:r>
          </a:p>
          <a:p>
            <a:pPr marL="365125" indent="-365125">
              <a:buFont typeface="+mj-lt"/>
              <a:buAutoNum type="arabicParenR"/>
            </a:pPr>
            <a:r>
              <a:rPr lang="ru-RU" sz="2400" dirty="0" smtClean="0"/>
              <a:t>Истоки появления Бабы-Яги.</a:t>
            </a:r>
          </a:p>
          <a:p>
            <a:pPr marL="365125" indent="-365125">
              <a:buAutoNum type="arabicParenR"/>
            </a:pPr>
            <a:r>
              <a:rPr lang="ru-RU" sz="2400" dirty="0" smtClean="0"/>
              <a:t>Общая характеристика Бабы-Яги.</a:t>
            </a:r>
          </a:p>
          <a:p>
            <a:pPr marL="365125" indent="-365125">
              <a:buAutoNum type="arabicParenR"/>
            </a:pPr>
            <a:r>
              <a:rPr lang="ru-RU" sz="2400" dirty="0" smtClean="0"/>
              <a:t>Образ Бабы-Яги.</a:t>
            </a:r>
          </a:p>
          <a:p>
            <a:pPr marL="365125" indent="-365125">
              <a:buAutoNum type="arabicParenR"/>
            </a:pPr>
            <a:r>
              <a:rPr lang="ru-RU" sz="2400" dirty="0" smtClean="0"/>
              <a:t>Баба-Яга – мифологическое существо.</a:t>
            </a:r>
          </a:p>
          <a:p>
            <a:pPr marL="0" indent="269875">
              <a:buNone/>
            </a:pPr>
            <a:r>
              <a:rPr lang="ru-RU" sz="2400" b="1" dirty="0" smtClean="0">
                <a:solidFill>
                  <a:srgbClr val="002060"/>
                </a:solidFill>
              </a:rPr>
              <a:t>Провести опрос одноклассников.</a:t>
            </a:r>
          </a:p>
          <a:p>
            <a:pPr marL="0" indent="269875">
              <a:buNone/>
            </a:pPr>
            <a:r>
              <a:rPr lang="ru-RU" sz="2400" b="1" dirty="0" smtClean="0">
                <a:solidFill>
                  <a:srgbClr val="002060"/>
                </a:solidFill>
              </a:rPr>
              <a:t>Сделать вывод.</a:t>
            </a:r>
            <a:endParaRPr lang="ru-RU" sz="2400" b="1" dirty="0">
              <a:solidFill>
                <a:srgbClr val="002060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717032"/>
            <a:ext cx="3024336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9925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260648"/>
            <a:ext cx="8208912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latin typeface="Monotype Corsiva" pitchFamily="66" charset="0"/>
                <a:cs typeface="Andalus" pitchFamily="18" charset="-78"/>
              </a:rPr>
              <a:t>Метла, ступка, нос крючком,</a:t>
            </a:r>
          </a:p>
          <a:p>
            <a:r>
              <a:rPr lang="ru-RU" sz="3600" dirty="0">
                <a:latin typeface="Monotype Corsiva" pitchFamily="66" charset="0"/>
                <a:cs typeface="Andalus" pitchFamily="18" charset="-78"/>
              </a:rPr>
              <a:t>Торчат волосы клочком,</a:t>
            </a:r>
          </a:p>
          <a:p>
            <a:r>
              <a:rPr lang="ru-RU" sz="3600" dirty="0">
                <a:latin typeface="Monotype Corsiva" pitchFamily="66" charset="0"/>
                <a:cs typeface="Andalus" pitchFamily="18" charset="-78"/>
              </a:rPr>
              <a:t>Чёрный кот, </a:t>
            </a:r>
            <a:endParaRPr lang="ru-RU" sz="3600" dirty="0" smtClean="0">
              <a:latin typeface="Monotype Corsiva" pitchFamily="66" charset="0"/>
              <a:cs typeface="Andalus" pitchFamily="18" charset="-78"/>
            </a:endParaRPr>
          </a:p>
          <a:p>
            <a:r>
              <a:rPr lang="ru-RU" sz="3600" dirty="0">
                <a:latin typeface="Monotype Corsiva" pitchFamily="66" charset="0"/>
                <a:cs typeface="Andalus" pitchFamily="18" charset="-78"/>
              </a:rPr>
              <a:t>	</a:t>
            </a:r>
            <a:r>
              <a:rPr lang="ru-RU" sz="3600" dirty="0" smtClean="0">
                <a:latin typeface="Monotype Corsiva" pitchFamily="66" charset="0"/>
                <a:cs typeface="Andalus" pitchFamily="18" charset="-78"/>
              </a:rPr>
              <a:t>           костяная </a:t>
            </a:r>
            <a:r>
              <a:rPr lang="ru-RU" sz="3600" dirty="0">
                <a:latin typeface="Monotype Corsiva" pitchFamily="66" charset="0"/>
                <a:cs typeface="Andalus" pitchFamily="18" charset="-78"/>
              </a:rPr>
              <a:t>нога,</a:t>
            </a:r>
          </a:p>
          <a:p>
            <a:r>
              <a:rPr lang="ru-RU" sz="3600" dirty="0">
                <a:latin typeface="Monotype Corsiva" pitchFamily="66" charset="0"/>
                <a:cs typeface="Andalus" pitchFamily="18" charset="-78"/>
              </a:rPr>
              <a:t>Все мы знаем – </a:t>
            </a:r>
            <a:endParaRPr lang="ru-RU" sz="3600" dirty="0" smtClean="0">
              <a:latin typeface="Monotype Corsiva" pitchFamily="66" charset="0"/>
              <a:cs typeface="Andalus" pitchFamily="18" charset="-78"/>
            </a:endParaRPr>
          </a:p>
          <a:p>
            <a:r>
              <a:rPr lang="ru-RU" sz="3600" dirty="0">
                <a:latin typeface="Monotype Corsiva" pitchFamily="66" charset="0"/>
                <a:cs typeface="Andalus" pitchFamily="18" charset="-78"/>
              </a:rPr>
              <a:t>	 </a:t>
            </a:r>
            <a:r>
              <a:rPr lang="ru-RU" sz="3600" dirty="0" smtClean="0">
                <a:latin typeface="Monotype Corsiva" pitchFamily="66" charset="0"/>
                <a:cs typeface="Andalus" pitchFamily="18" charset="-78"/>
              </a:rPr>
              <a:t>         это </a:t>
            </a:r>
            <a:r>
              <a:rPr lang="ru-RU" sz="3600" dirty="0">
                <a:latin typeface="Monotype Corsiva" pitchFamily="66" charset="0"/>
                <a:cs typeface="Andalus" pitchFamily="18" charset="-78"/>
              </a:rPr>
              <a:t>Баба Яга!</a:t>
            </a:r>
          </a:p>
          <a:p>
            <a:r>
              <a:rPr lang="ru-RU" sz="3600" dirty="0">
                <a:latin typeface="Monotype Corsiva" pitchFamily="66" charset="0"/>
                <a:cs typeface="Andalus" pitchFamily="18" charset="-78"/>
              </a:rPr>
              <a:t>Исподлобья грозно смотрит,</a:t>
            </a:r>
          </a:p>
          <a:p>
            <a:r>
              <a:rPr lang="ru-RU" sz="3600" dirty="0">
                <a:latin typeface="Monotype Corsiva" pitchFamily="66" charset="0"/>
                <a:cs typeface="Andalus" pitchFamily="18" charset="-78"/>
              </a:rPr>
              <a:t>И в ухмылке рожу скорчит,</a:t>
            </a:r>
          </a:p>
          <a:p>
            <a:r>
              <a:rPr lang="ru-RU" sz="3600" dirty="0">
                <a:latin typeface="Monotype Corsiva" pitchFamily="66" charset="0"/>
                <a:cs typeface="Andalus" pitchFamily="18" charset="-78"/>
              </a:rPr>
              <a:t>Всех страшит</a:t>
            </a:r>
            <a:r>
              <a:rPr lang="ru-RU" sz="3600" dirty="0" smtClean="0">
                <a:latin typeface="Monotype Corsiva" pitchFamily="66" charset="0"/>
                <a:cs typeface="Andalus" pitchFamily="18" charset="-78"/>
              </a:rPr>
              <a:t>,</a:t>
            </a:r>
          </a:p>
          <a:p>
            <a:r>
              <a:rPr lang="ru-RU" sz="3600" dirty="0">
                <a:latin typeface="Monotype Corsiva" pitchFamily="66" charset="0"/>
                <a:cs typeface="Andalus" pitchFamily="18" charset="-78"/>
              </a:rPr>
              <a:t>	 </a:t>
            </a:r>
            <a:r>
              <a:rPr lang="ru-RU" sz="3600" dirty="0" smtClean="0">
                <a:latin typeface="Monotype Corsiva" pitchFamily="66" charset="0"/>
                <a:cs typeface="Andalus" pitchFamily="18" charset="-78"/>
              </a:rPr>
              <a:t>         в </a:t>
            </a:r>
            <a:r>
              <a:rPr lang="ru-RU" sz="3600" dirty="0">
                <a:latin typeface="Monotype Corsiva" pitchFamily="66" charset="0"/>
                <a:cs typeface="Andalus" pitchFamily="18" charset="-78"/>
              </a:rPr>
              <a:t>душе добра –</a:t>
            </a:r>
          </a:p>
          <a:p>
            <a:r>
              <a:rPr lang="ru-RU" sz="3600" dirty="0">
                <a:latin typeface="Monotype Corsiva" pitchFamily="66" charset="0"/>
                <a:cs typeface="Andalus" pitchFamily="18" charset="-78"/>
              </a:rPr>
              <a:t>Наша Бабушка Яга</a:t>
            </a:r>
            <a:r>
              <a:rPr lang="ru-RU" sz="3600" dirty="0" smtClean="0">
                <a:latin typeface="Monotype Corsiva" pitchFamily="66" charset="0"/>
                <a:cs typeface="Andalus" pitchFamily="18" charset="-78"/>
              </a:rPr>
              <a:t>!</a:t>
            </a:r>
          </a:p>
          <a:p>
            <a:endParaRPr lang="ru-RU" sz="3600" dirty="0">
              <a:latin typeface="Monotype Corsiva" pitchFamily="66" charset="0"/>
              <a:cs typeface="Andalus" pitchFamily="18" charset="-78"/>
            </a:endParaRPr>
          </a:p>
        </p:txBody>
      </p:sp>
      <p:pic>
        <p:nvPicPr>
          <p:cNvPr id="1030" name="Picture 6" descr="http://img0.liveinternet.ru/images/attach/c/4/81/109/81109704_1630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692696"/>
            <a:ext cx="47625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7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http://multikivsem.ru/wp-content/uploads/2014/02/multik--pro-babu-yag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148727"/>
            <a:ext cx="1759104" cy="230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828328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rmAutofit/>
          </a:bodyPr>
          <a:lstStyle/>
          <a:p>
            <a:pPr algn="ctr"/>
            <a:r>
              <a:rPr lang="ru-RU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Происхождение Бабы-Яги</a:t>
            </a:r>
            <a:endParaRPr lang="ru-RU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323528" y="1340768"/>
            <a:ext cx="8547172" cy="5589240"/>
          </a:xfrm>
        </p:spPr>
        <p:txBody>
          <a:bodyPr>
            <a:normAutofit/>
          </a:bodyPr>
          <a:lstStyle/>
          <a:p>
            <a:r>
              <a:rPr lang="ru-RU" sz="2200" dirty="0" smtClean="0"/>
              <a:t>Баба-Яга </a:t>
            </a:r>
            <a:r>
              <a:rPr lang="ru-RU" sz="2200" dirty="0"/>
              <a:t>в языческие времена была </a:t>
            </a:r>
            <a:r>
              <a:rPr lang="ru-RU" sz="2200" dirty="0" smtClean="0"/>
              <a:t>богиней</a:t>
            </a:r>
            <a:r>
              <a:rPr lang="ru-RU" sz="2200" dirty="0"/>
              <a:t>, </a:t>
            </a:r>
            <a:r>
              <a:rPr lang="ru-RU" sz="2200" dirty="0" smtClean="0"/>
              <a:t>хозяйкой </a:t>
            </a:r>
            <a:r>
              <a:rPr lang="ru-RU" sz="2200" dirty="0"/>
              <a:t>леса и зверей. Её избушка - врата в подземное </a:t>
            </a:r>
            <a:r>
              <a:rPr lang="ru-RU" sz="2200" dirty="0" smtClean="0"/>
              <a:t>царство, где обитали  </a:t>
            </a:r>
            <a:r>
              <a:rPr lang="ru-RU" sz="2200" dirty="0"/>
              <a:t>демоны и боги. </a:t>
            </a:r>
            <a:endParaRPr lang="ru-RU" sz="2200" dirty="0" smtClean="0"/>
          </a:p>
          <a:p>
            <a:r>
              <a:rPr lang="ru-RU" sz="2200" dirty="0" smtClean="0"/>
              <a:t>Со временем Баба-Яга </a:t>
            </a:r>
            <a:r>
              <a:rPr lang="ru-RU" sz="2200" dirty="0"/>
              <a:t>из злой богини превратилась в злую старуху-колдунью, людоедку, которая живёт в таёжных лесах</a:t>
            </a:r>
            <a:r>
              <a:rPr lang="ru-RU" sz="2200" dirty="0" smtClean="0"/>
              <a:t>, </a:t>
            </a:r>
            <a:r>
              <a:rPr lang="ru-RU" sz="2200" dirty="0"/>
              <a:t>а сам сосновый бор называется </a:t>
            </a:r>
            <a:r>
              <a:rPr lang="ru-RU" sz="2200" dirty="0" err="1"/>
              <a:t>Яг</a:t>
            </a:r>
            <a:r>
              <a:rPr lang="ru-RU" sz="2200" dirty="0"/>
              <a:t>. По названию бора старушку </a:t>
            </a:r>
            <a:r>
              <a:rPr lang="ru-RU" sz="2200" dirty="0" smtClean="0"/>
              <a:t> </a:t>
            </a:r>
            <a:r>
              <a:rPr lang="ru-RU" sz="2200" dirty="0"/>
              <a:t>знахарку назвали </a:t>
            </a:r>
            <a:r>
              <a:rPr lang="ru-RU" sz="2200" dirty="0" smtClean="0"/>
              <a:t>Бабой-Ягой.</a:t>
            </a:r>
          </a:p>
          <a:p>
            <a:r>
              <a:rPr lang="ru-RU" sz="2200" dirty="0"/>
              <a:t>В других мифах и сказках Баба-Яга - это тощая носатая старуха-волшебница с растрёпанными волосами, горящими злобой глазами. Баба-Яга - страшилище, сидящее в железной ступе. </a:t>
            </a:r>
            <a:endParaRPr lang="ru-RU" sz="2200" dirty="0" smtClean="0"/>
          </a:p>
          <a:p>
            <a:endParaRPr lang="ru-RU" sz="2200" dirty="0"/>
          </a:p>
          <a:p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262281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43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/>
              <a:t>Портрет Бабы-Яги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980728"/>
            <a:ext cx="4059936" cy="547260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sz="24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Толковый словарь русского языка Шведова: </a:t>
            </a:r>
            <a:r>
              <a:rPr lang="ru-RU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«Баба-Яга в русских сказках: злая старуха – колдунья».</a:t>
            </a:r>
          </a:p>
          <a:p>
            <a:pPr marL="0" indent="0">
              <a:buNone/>
            </a:pPr>
            <a:r>
              <a:rPr lang="ru-RU" sz="24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Мифологический словарь: </a:t>
            </a:r>
            <a:r>
              <a:rPr lang="ru-RU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«Баба-Яга</a:t>
            </a:r>
            <a:r>
              <a:rPr lang="ru-RU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 </a:t>
            </a:r>
          </a:p>
          <a:p>
            <a:pPr>
              <a:buFont typeface="Wingdings" pitchFamily="2" charset="2"/>
              <a:buChar char="v"/>
            </a:pPr>
            <a:r>
              <a:rPr lang="ru-RU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сказочный персонаж; род ведьмы или злой дух».</a:t>
            </a:r>
          </a:p>
          <a:p>
            <a:pPr>
              <a:buFont typeface="Wingdings" pitchFamily="2" charset="2"/>
              <a:buChar char="v"/>
            </a:pPr>
            <a:r>
              <a:rPr lang="ru-RU" sz="2400" dirty="0" smtClean="0"/>
              <a:t> </a:t>
            </a:r>
            <a:r>
              <a:rPr lang="ru-RU" sz="2400" dirty="0"/>
              <a:t>очень древнее славянское божество, хранительница домашнего очага, </a:t>
            </a:r>
            <a:r>
              <a:rPr lang="ru-RU" sz="2400" dirty="0" smtClean="0"/>
              <a:t>рода.</a:t>
            </a:r>
          </a:p>
          <a:p>
            <a:pPr>
              <a:buFont typeface="Wingdings" pitchFamily="2" charset="2"/>
              <a:buChar char="v"/>
            </a:pPr>
            <a:r>
              <a:rPr lang="ru-RU" sz="2400" dirty="0" smtClean="0"/>
              <a:t>лесная </a:t>
            </a:r>
            <a:r>
              <a:rPr lang="ru-RU" sz="2400" dirty="0"/>
              <a:t>старуха-волшебница, ведьма, которой подвластны вихри и вьюги.</a:t>
            </a:r>
          </a:p>
          <a:p>
            <a:pPr marL="0" indent="0">
              <a:buNone/>
            </a:pPr>
            <a:endParaRPr lang="ru-RU" sz="2400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dirty="0"/>
          </a:p>
        </p:txBody>
      </p:sp>
      <p:pic>
        <p:nvPicPr>
          <p:cNvPr id="1026" name="Picture 2" descr="Баба-Яга из советского фильм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368" y="980728"/>
            <a:ext cx="4144278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06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4312"/>
          </a:xfrm>
        </p:spPr>
        <p:txBody>
          <a:bodyPr>
            <a:normAutofit fontScale="90000"/>
          </a:bodyPr>
          <a:lstStyle/>
          <a:p>
            <a:pPr algn="ctr"/>
            <a:r>
              <a:rPr lang="ru-RU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Прообраз</a:t>
            </a:r>
            <a:r>
              <a:rPr lang="ru-R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ы</a:t>
            </a:r>
            <a:r>
              <a:rPr lang="ru-RU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Бабы-Яги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6" name="Picture 8" descr="http://img-fotki.yandex.ru/get/6414/148561800.166/0_986ae_c45ef5e4_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672" y="2924944"/>
            <a:ext cx="2724540" cy="353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7504" y="908720"/>
            <a:ext cx="7344816" cy="5760640"/>
          </a:xfrm>
        </p:spPr>
        <p:txBody>
          <a:bodyPr>
            <a:normAutofit/>
          </a:bodyPr>
          <a:lstStyle/>
          <a:p>
            <a:pPr>
              <a:buClr>
                <a:schemeClr val="tx2">
                  <a:lumMod val="90000"/>
                </a:schemeClr>
              </a:buClr>
              <a:buFont typeface="Wingdings" pitchFamily="2" charset="2"/>
              <a:buChar char="ü"/>
            </a:pPr>
            <a:r>
              <a:rPr lang="ru-RU" sz="2000" dirty="0" smtClean="0"/>
              <a:t>Божество </a:t>
            </a:r>
            <a:r>
              <a:rPr lang="ru-RU" sz="2000" dirty="0"/>
              <a:t>смерти: женщина со змеиным хвостом, которая стерегла вход в подземный </a:t>
            </a:r>
            <a:r>
              <a:rPr lang="ru-RU" sz="2000" dirty="0" smtClean="0"/>
              <a:t>мир.</a:t>
            </a:r>
          </a:p>
          <a:p>
            <a:pPr>
              <a:buClr>
                <a:schemeClr val="tx2">
                  <a:lumMod val="90000"/>
                </a:schemeClr>
              </a:buClr>
              <a:buFont typeface="Wingdings" pitchFamily="2" charset="2"/>
              <a:buChar char="ü"/>
            </a:pPr>
            <a:r>
              <a:rPr lang="ru-RU" sz="2000" dirty="0" smtClean="0"/>
              <a:t>Ведуньи </a:t>
            </a:r>
            <a:r>
              <a:rPr lang="ru-RU" sz="2000" dirty="0"/>
              <a:t>и знахарки, которые жили вдали от поселений в глубине леса. </a:t>
            </a:r>
            <a:r>
              <a:rPr lang="ru-RU" sz="2000" dirty="0" smtClean="0"/>
              <a:t>Собирали </a:t>
            </a:r>
            <a:r>
              <a:rPr lang="ru-RU" sz="2000" dirty="0"/>
              <a:t>различные коренья и травы, сушили </a:t>
            </a:r>
            <a:r>
              <a:rPr lang="ru-RU" sz="2000" dirty="0" smtClean="0"/>
              <a:t>их, </a:t>
            </a:r>
            <a:r>
              <a:rPr lang="ru-RU" sz="2000" dirty="0"/>
              <a:t>делали различные настойки, в случае необходимости помогали жителям деревень. </a:t>
            </a:r>
            <a:endParaRPr lang="ru-RU" sz="2000" dirty="0" smtClean="0"/>
          </a:p>
          <a:p>
            <a:pPr>
              <a:buClr>
                <a:schemeClr val="tx2">
                  <a:lumMod val="90000"/>
                </a:schemeClr>
              </a:buClr>
              <a:buFont typeface="Wingdings" pitchFamily="2" charset="2"/>
              <a:buChar char="ü"/>
            </a:pPr>
            <a:r>
              <a:rPr lang="ru-RU" sz="2000" dirty="0" smtClean="0"/>
              <a:t>Образ </a:t>
            </a:r>
            <a:r>
              <a:rPr lang="ru-RU" sz="2000" dirty="0"/>
              <a:t>Бабы Яги связан с легендами о переходе героя в потусторонний мир (Тридесятое царство). </a:t>
            </a:r>
            <a:endParaRPr lang="ru-RU" sz="2000" dirty="0" smtClean="0"/>
          </a:p>
          <a:p>
            <a:pPr>
              <a:buClr>
                <a:schemeClr val="tx2">
                  <a:lumMod val="90000"/>
                </a:schemeClr>
              </a:buClr>
              <a:buFont typeface="Wingdings" pitchFamily="2" charset="2"/>
              <a:buChar char="ü"/>
            </a:pPr>
            <a:r>
              <a:rPr lang="ru-RU" sz="2000" dirty="0"/>
              <a:t>Яга перебралась к нам с Севера. Жители северных лесов и оленеводы часто ставили избы на высоких столбах, </a:t>
            </a:r>
          </a:p>
          <a:p>
            <a:pPr marL="0" indent="0">
              <a:buClr>
                <a:schemeClr val="tx2">
                  <a:lumMod val="90000"/>
                </a:schemeClr>
              </a:buClr>
              <a:buNone/>
            </a:pPr>
            <a:r>
              <a:rPr lang="ru-RU" sz="2000" dirty="0" smtClean="0"/>
              <a:t>    чтобы </a:t>
            </a:r>
            <a:r>
              <a:rPr lang="ru-RU" sz="2000" dirty="0"/>
              <a:t>в них не могли забраться дикие звери, </a:t>
            </a:r>
            <a:endParaRPr lang="ru-RU" sz="2000" dirty="0" smtClean="0"/>
          </a:p>
          <a:p>
            <a:pPr marL="0" indent="0">
              <a:buClr>
                <a:schemeClr val="tx2">
                  <a:lumMod val="90000"/>
                </a:schemeClr>
              </a:buClr>
              <a:buNone/>
            </a:pPr>
            <a:r>
              <a:rPr lang="ru-RU" sz="2000" dirty="0"/>
              <a:t> </a:t>
            </a:r>
            <a:r>
              <a:rPr lang="ru-RU" sz="2000" dirty="0" smtClean="0"/>
              <a:t>  и </a:t>
            </a:r>
            <a:r>
              <a:rPr lang="ru-RU" sz="2000" dirty="0"/>
              <a:t>чтобы дома не замело снегом. Отсюда и «избушка на курьих ножках».</a:t>
            </a:r>
          </a:p>
          <a:p>
            <a:pPr>
              <a:buClr>
                <a:schemeClr val="tx2">
                  <a:lumMod val="90000"/>
                </a:schemeClr>
              </a:buClr>
              <a:buFont typeface="Wingdings" pitchFamily="2" charset="2"/>
              <a:buChar char="ü"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1817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://urano.ru/wp-content/uploads/2011/03/%D0%91%D0%B0%D0%B1%D0%B0-%D0%AF%D0%B3%D0%B0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908720"/>
            <a:ext cx="4275474" cy="576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56320"/>
          </a:xfrm>
        </p:spPr>
        <p:txBody>
          <a:bodyPr/>
          <a:lstStyle/>
          <a:p>
            <a:pPr algn="ctr"/>
            <a:r>
              <a:rPr lang="ru-RU" dirty="0" smtClean="0"/>
              <a:t>Атрибуты Бабы-Яги: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196752"/>
            <a:ext cx="4059936" cy="4899248"/>
          </a:xfrm>
        </p:spPr>
        <p:txBody>
          <a:bodyPr/>
          <a:lstStyle/>
          <a:p>
            <a:r>
              <a:rPr lang="ru-RU" dirty="0" smtClean="0"/>
              <a:t>- клюка (или палка);</a:t>
            </a:r>
          </a:p>
          <a:p>
            <a:r>
              <a:rPr lang="ru-RU" dirty="0" smtClean="0"/>
              <a:t>- </a:t>
            </a:r>
            <a:r>
              <a:rPr lang="ru-RU" dirty="0"/>
              <a:t>кочерга, лопата, пест, ступа, </a:t>
            </a:r>
            <a:r>
              <a:rPr lang="ru-RU" dirty="0" smtClean="0"/>
              <a:t>помело;</a:t>
            </a:r>
          </a:p>
          <a:p>
            <a:r>
              <a:rPr lang="ru-RU" dirty="0" smtClean="0"/>
              <a:t>- избушка на курьих ножках;</a:t>
            </a:r>
          </a:p>
          <a:p>
            <a:r>
              <a:rPr lang="ru-RU" dirty="0" smtClean="0"/>
              <a:t>- разные животные: </a:t>
            </a:r>
            <a:r>
              <a:rPr lang="ru-RU" dirty="0"/>
              <a:t>чёрные коты, мыши, лягушки, вороны и </a:t>
            </a:r>
            <a:r>
              <a:rPr lang="ru-RU" dirty="0" smtClean="0"/>
              <a:t>змеи.</a:t>
            </a:r>
          </a:p>
        </p:txBody>
      </p:sp>
    </p:spTree>
    <p:extLst>
      <p:ext uri="{BB962C8B-B14F-4D97-AF65-F5344CB8AC3E}">
        <p14:creationId xmlns:p14="http://schemas.microsoft.com/office/powerpoint/2010/main" val="418695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95736" y="183901"/>
            <a:ext cx="5184576" cy="792088"/>
          </a:xfrm>
        </p:spPr>
        <p:txBody>
          <a:bodyPr/>
          <a:lstStyle/>
          <a:p>
            <a:pPr algn="ctr"/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Образ Бабы-Яги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2028961035"/>
              </p:ext>
            </p:extLst>
          </p:nvPr>
        </p:nvGraphicFramePr>
        <p:xfrm>
          <a:off x="323528" y="1196752"/>
          <a:ext cx="8496944" cy="5616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7" name="Прямая со стрелкой 6"/>
          <p:cNvCxnSpPr/>
          <p:nvPr/>
        </p:nvCxnSpPr>
        <p:spPr>
          <a:xfrm flipH="1">
            <a:off x="1691680" y="836712"/>
            <a:ext cx="1584176" cy="36004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>
            <a:off x="4644008" y="871565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>
            <a:off x="6372200" y="836712"/>
            <a:ext cx="1224136" cy="3948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35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64807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>
                <a:solidFill>
                  <a:schemeClr val="accent1">
                    <a:lumMod val="50000"/>
                  </a:schemeClr>
                </a:solidFill>
              </a:rPr>
              <a:t>Яга-дарительница</a:t>
            </a:r>
            <a:endParaRPr lang="ru-RU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3059832" y="1351500"/>
            <a:ext cx="3024336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i="1" dirty="0"/>
              <a:t>Яга-повелительница</a:t>
            </a:r>
            <a:r>
              <a:rPr lang="ru-RU" sz="2000" dirty="0"/>
              <a:t> сил природы и животного </a:t>
            </a:r>
            <a:r>
              <a:rPr lang="ru-RU" sz="2000" dirty="0" smtClean="0"/>
              <a:t>мира. Повелевает </a:t>
            </a:r>
            <a:r>
              <a:rPr lang="ru-RU" sz="2000" dirty="0"/>
              <a:t>утром, вечером, ночью, ветром, волками, медведями, </a:t>
            </a:r>
            <a:r>
              <a:rPr lang="ru-RU" sz="2000" dirty="0" smtClean="0"/>
              <a:t>другим </a:t>
            </a:r>
            <a:r>
              <a:rPr lang="ru-RU" sz="2000" dirty="0"/>
              <a:t>лесным </a:t>
            </a:r>
            <a:r>
              <a:rPr lang="ru-RU" sz="2000" dirty="0" smtClean="0"/>
              <a:t>зверьем.</a:t>
            </a:r>
            <a:endParaRPr lang="ru-RU" sz="2000" dirty="0"/>
          </a:p>
          <a:p>
            <a:pPr marL="0" indent="0">
              <a:buNone/>
            </a:pPr>
            <a:endParaRPr lang="ru-RU" sz="20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251520" y="1340768"/>
            <a:ext cx="2880320" cy="4572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05840" indent="-228600" algn="l" rtl="0" eaLnBrk="1" latinLnBrk="0" hangingPunct="1">
              <a:spcBef>
                <a:spcPts val="300"/>
              </a:spcBef>
              <a:buClr>
                <a:schemeClr val="accent2">
                  <a:shade val="50000"/>
                </a:schemeClr>
              </a:buClr>
              <a:buSzPct val="85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rtl="0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rtl="0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rtl="0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ru-RU" sz="2000" i="1" dirty="0" smtClean="0"/>
              <a:t>Яга-советчица.</a:t>
            </a:r>
            <a:r>
              <a:rPr lang="ru-RU" sz="2000" dirty="0" smtClean="0"/>
              <a:t> Сама ничего не делает для героя, но указывает, к кому обратиться за помощью, к примеру, к своей старшей сестре.</a:t>
            </a:r>
          </a:p>
          <a:p>
            <a:pPr marL="0" indent="0">
              <a:buFont typeface="Wingdings 2"/>
              <a:buNone/>
            </a:pPr>
            <a:endParaRPr lang="ru-RU" sz="2000" dirty="0" smtClean="0"/>
          </a:p>
          <a:p>
            <a:endParaRPr lang="ru-RU" sz="20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228184" y="1340768"/>
            <a:ext cx="309634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i="1" dirty="0"/>
              <a:t>Яга-охранительница, </a:t>
            </a:r>
            <a:r>
              <a:rPr lang="ru-RU" sz="2000" i="1" dirty="0" smtClean="0"/>
              <a:t>покровительница, </a:t>
            </a:r>
            <a:r>
              <a:rPr lang="ru-RU" sz="2000" dirty="0" smtClean="0"/>
              <a:t>следящая </a:t>
            </a:r>
            <a:r>
              <a:rPr lang="ru-RU" sz="2000" dirty="0"/>
              <a:t>с помощью своих волшебных помощников (совы, блюдечка и проч.) за похождениями </a:t>
            </a:r>
            <a:r>
              <a:rPr lang="ru-RU" sz="2000" dirty="0" smtClean="0"/>
              <a:t>героя.</a:t>
            </a:r>
          </a:p>
          <a:p>
            <a:endParaRPr lang="ru-RU" sz="2000" dirty="0"/>
          </a:p>
          <a:p>
            <a:endParaRPr lang="ru-RU" sz="2000" dirty="0" smtClean="0"/>
          </a:p>
          <a:p>
            <a:endParaRPr lang="ru-RU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44" y="3626768"/>
            <a:ext cx="2357856" cy="2951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2" r="36933"/>
          <a:stretch/>
        </p:blipFill>
        <p:spPr bwMode="auto">
          <a:xfrm>
            <a:off x="3131840" y="3626768"/>
            <a:ext cx="2645888" cy="2941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626769"/>
            <a:ext cx="2520280" cy="2913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Прямая со стрелкой 10"/>
          <p:cNvCxnSpPr>
            <a:endCxn id="5" idx="0"/>
          </p:cNvCxnSpPr>
          <p:nvPr/>
        </p:nvCxnSpPr>
        <p:spPr>
          <a:xfrm flipH="1">
            <a:off x="1691680" y="1124744"/>
            <a:ext cx="1080120" cy="216024"/>
          </a:xfrm>
          <a:prstGeom prst="straightConnector1">
            <a:avLst/>
          </a:prstGeom>
          <a:ln w="25400">
            <a:tailEnd type="arrow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2" idx="2"/>
          </p:cNvCxnSpPr>
          <p:nvPr/>
        </p:nvCxnSpPr>
        <p:spPr>
          <a:xfrm>
            <a:off x="4572000" y="1124744"/>
            <a:ext cx="0" cy="360040"/>
          </a:xfrm>
          <a:prstGeom prst="straightConnector1">
            <a:avLst/>
          </a:prstGeom>
          <a:ln w="25400">
            <a:tailEnd type="arrow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endCxn id="7" idx="0"/>
          </p:cNvCxnSpPr>
          <p:nvPr/>
        </p:nvCxnSpPr>
        <p:spPr>
          <a:xfrm>
            <a:off x="6304359" y="1119935"/>
            <a:ext cx="1471997" cy="220833"/>
          </a:xfrm>
          <a:prstGeom prst="straightConnector1">
            <a:avLst/>
          </a:prstGeom>
          <a:ln w="25400">
            <a:tailEnd type="arrow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 flipV="1">
            <a:off x="2771800" y="1119935"/>
            <a:ext cx="3532559" cy="4809"/>
          </a:xfrm>
          <a:prstGeom prst="line">
            <a:avLst/>
          </a:prstGeom>
          <a:ln w="25400"/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18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Бумажная">
  <a:themeElements>
    <a:clrScheme name="Бумажная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Бумажная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Бумажная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Стандартная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Стандартная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Стандартная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Стандартная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Стандартная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Стандартная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792</TotalTime>
  <Words>658</Words>
  <Application>Microsoft Office PowerPoint</Application>
  <PresentationFormat>Экран (4:3)</PresentationFormat>
  <Paragraphs>83</Paragraphs>
  <Slides>13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4" baseType="lpstr">
      <vt:lpstr>Бумажная</vt:lpstr>
      <vt:lpstr>Презентация PowerPoint</vt:lpstr>
      <vt:lpstr>Презентация PowerPoint</vt:lpstr>
      <vt:lpstr>Презентация PowerPoint</vt:lpstr>
      <vt:lpstr>Происхождение Бабы-Яги</vt:lpstr>
      <vt:lpstr>Портрет Бабы-Яги</vt:lpstr>
      <vt:lpstr>Прообразы Бабы-Яги</vt:lpstr>
      <vt:lpstr>Атрибуты Бабы-Яги:</vt:lpstr>
      <vt:lpstr>Образ Бабы-Яги</vt:lpstr>
      <vt:lpstr>Яга-дарительница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Мастер</dc:creator>
  <cp:lastModifiedBy>Пользователь</cp:lastModifiedBy>
  <cp:revision>63</cp:revision>
  <dcterms:created xsi:type="dcterms:W3CDTF">2014-02-23T07:52:22Z</dcterms:created>
  <dcterms:modified xsi:type="dcterms:W3CDTF">2014-03-16T13:02:31Z</dcterms:modified>
</cp:coreProperties>
</file>